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42"/>
  </p:notesMasterIdLst>
  <p:sldIdLst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367" r:id="rId15"/>
    <p:sldId id="458" r:id="rId16"/>
    <p:sldId id="419" r:id="rId17"/>
    <p:sldId id="444" r:id="rId18"/>
    <p:sldId id="448" r:id="rId19"/>
    <p:sldId id="449" r:id="rId20"/>
    <p:sldId id="445" r:id="rId21"/>
    <p:sldId id="446" r:id="rId22"/>
    <p:sldId id="447" r:id="rId23"/>
    <p:sldId id="416" r:id="rId24"/>
    <p:sldId id="459" r:id="rId25"/>
    <p:sldId id="460" r:id="rId26"/>
    <p:sldId id="461" r:id="rId27"/>
    <p:sldId id="455" r:id="rId28"/>
    <p:sldId id="456" r:id="rId29"/>
    <p:sldId id="437" r:id="rId30"/>
    <p:sldId id="453" r:id="rId31"/>
    <p:sldId id="454" r:id="rId32"/>
    <p:sldId id="417" r:id="rId33"/>
    <p:sldId id="425" r:id="rId34"/>
    <p:sldId id="366" r:id="rId35"/>
    <p:sldId id="431" r:id="rId36"/>
    <p:sldId id="388" r:id="rId37"/>
    <p:sldId id="321" r:id="rId38"/>
    <p:sldId id="457" r:id="rId39"/>
    <p:sldId id="429" r:id="rId40"/>
    <p:sldId id="42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6C288"/>
    <a:srgbClr val="92D050"/>
    <a:srgbClr val="5AB4C1"/>
    <a:srgbClr val="558ED5"/>
    <a:srgbClr val="76C2C1"/>
    <a:srgbClr val="5AC2C1"/>
    <a:srgbClr val="008C50"/>
    <a:srgbClr val="19A5BE"/>
    <a:srgbClr val="0587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0372" autoAdjust="0"/>
  </p:normalViewPr>
  <p:slideViewPr>
    <p:cSldViewPr snapToGrid="0" showGuides="1">
      <p:cViewPr varScale="1">
        <p:scale>
          <a:sx n="93" d="100"/>
          <a:sy n="93" d="100"/>
        </p:scale>
        <p:origin x="1218" y="7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14FBA76A-7418-4DEF-960C-1A9819CDAAAB}" type="datetimeFigureOut">
              <a:rPr lang="ko-KR" altLang="en-US" smtClean="0"/>
              <a:pPr/>
              <a:t>2023-08-10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ED746563-7357-4725-AA89-D3B75C8EB0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5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안녕하십니까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저는 신조어 번역 플랫폼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DMZ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의 발표를 맡게 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한형진입니다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저희 플랫폼 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DMZ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Digital Millennials 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의 약자로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모든 세대가 신조어에 익숙하게 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MZ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세대와의 소통을 원활히 할 수 있게 만드는 디지털 플랫폼을 의미합니다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3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개발일정을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설명드리겠습니다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먼저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3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주정도의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기간으로 프로젝트가 진행되었으며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기획은 사흘간 진행되었고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그 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열흘간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웹스크래핑을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통해 신조어 데이터베이스를 구축한 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일주일간 모델 구성 및 웹 페이지 구성을 진행한 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현재까지 지속적인 신조어 업데이트를 진행하고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있습니다가장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중요한 데이터 수집 부분에서 시간이 많이 소요되었습니다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F2B28A-E008-438D-9E6A-63C9C951219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4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사용 기술입니다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저희가 사용한 모델은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BERT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모델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gpt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3.5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모델입니다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전이학습으로는 사전 훈련된 모델인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KLUE/BERT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를 사용하였고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자연어 처리에서는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개체명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인식을 통해 문장 내 신조어를 파악하고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자연스러운 문장을 위해 품사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태깅을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사용하였습니다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09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여기까지가 제가 준비한 내용이고 다음 부분부터 저희 프로젝트 서승수팀원이 진행하겠습니다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12//</a:t>
            </a:r>
          </a:p>
          <a:p>
            <a:r>
              <a:rPr lang="ko-KR" altLang="en-US" dirty="0" smtClean="0"/>
              <a:t>다음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로직플로우와</a:t>
            </a:r>
            <a:r>
              <a:rPr lang="ko-KR" altLang="en-US" dirty="0" smtClean="0"/>
              <a:t> 시연을 발표하게 된 </a:t>
            </a:r>
            <a:r>
              <a:rPr lang="ko-KR" altLang="en-US" dirty="0" err="1" smtClean="0"/>
              <a:t>서승수입니다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로직플로우에서는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및 코드를 </a:t>
            </a:r>
            <a:r>
              <a:rPr lang="ko-KR" altLang="en-US" dirty="0" err="1" smtClean="0"/>
              <a:t>설명드리고</a:t>
            </a:r>
            <a:endParaRPr lang="ko-KR" altLang="en-US" dirty="0" smtClean="0"/>
          </a:p>
          <a:p>
            <a:r>
              <a:rPr lang="ko-KR" altLang="en-US" dirty="0" smtClean="0"/>
              <a:t>그에 따른 </a:t>
            </a:r>
            <a:r>
              <a:rPr lang="en-US" altLang="ko-KR" dirty="0" smtClean="0"/>
              <a:t>BERT </a:t>
            </a:r>
            <a:r>
              <a:rPr lang="ko-KR" altLang="en-US" dirty="0" smtClean="0"/>
              <a:t>모델의 한계와 </a:t>
            </a:r>
            <a:r>
              <a:rPr lang="en-US" altLang="ko-KR" dirty="0" smtClean="0"/>
              <a:t>GPT 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사용이유를</a:t>
            </a:r>
            <a:r>
              <a:rPr lang="ko-KR" altLang="en-US" dirty="0" smtClean="0"/>
              <a:t>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다음 서비스 활용 기대효과를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28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13//</a:t>
            </a:r>
          </a:p>
          <a:p>
            <a:r>
              <a:rPr lang="ko-KR" altLang="en-US" dirty="0" smtClean="0"/>
              <a:t>먼저 저희가 이번 프로젝트를 진행하며 만들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활용되는 부분과 이후 두 가지 모델을 사용하며 </a:t>
            </a:r>
            <a:r>
              <a:rPr lang="ko-KR" altLang="en-US" dirty="0" err="1" smtClean="0"/>
              <a:t>로직이</a:t>
            </a:r>
            <a:r>
              <a:rPr lang="ko-KR" altLang="en-US" dirty="0" smtClean="0"/>
              <a:t> 바뀌는 부분으로 나뉩니다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BERT </a:t>
            </a:r>
            <a:r>
              <a:rPr lang="ko-KR" altLang="en-US" dirty="0" smtClean="0"/>
              <a:t>모델로 문맥을 자연스럽게 처리하기 위해 </a:t>
            </a:r>
            <a:r>
              <a:rPr lang="en-US" altLang="ko-KR" dirty="0" smtClean="0"/>
              <a:t>MASK </a:t>
            </a:r>
            <a:r>
              <a:rPr lang="ko-KR" altLang="en-US" dirty="0" smtClean="0"/>
              <a:t>생성과 그에 따른 예측을 통해 문맥을 수정하는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번과</a:t>
            </a:r>
          </a:p>
          <a:p>
            <a:r>
              <a:rPr lang="en-US" altLang="ko-KR" dirty="0" smtClean="0"/>
              <a:t>GPT </a:t>
            </a:r>
            <a:r>
              <a:rPr lang="ko-KR" altLang="en-US" dirty="0" smtClean="0"/>
              <a:t>모델로 증강시켜 문맥에 맞는 자연스러운 문장을 생성하는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번으로 나누어 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이후 예시를 통해 결과를 보여드리며 </a:t>
            </a:r>
            <a:r>
              <a:rPr lang="ko-KR" altLang="en-US" dirty="0" err="1" smtClean="0"/>
              <a:t>로직에</a:t>
            </a:r>
            <a:r>
              <a:rPr lang="ko-KR" altLang="en-US" dirty="0" smtClean="0"/>
              <a:t>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9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소개하는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공통으로 사용되는 </a:t>
            </a:r>
            <a:r>
              <a:rPr lang="ko-KR" altLang="en-US" dirty="0" err="1" smtClean="0"/>
              <a:t>로직이며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BERT </a:t>
            </a:r>
            <a:r>
              <a:rPr lang="ko-KR" altLang="en-US" dirty="0" smtClean="0"/>
              <a:t>모델을 통한 </a:t>
            </a:r>
            <a:r>
              <a:rPr lang="en-US" altLang="ko-KR" dirty="0" smtClean="0"/>
              <a:t>MASK </a:t>
            </a:r>
            <a:r>
              <a:rPr lang="ko-KR" altLang="en-US" dirty="0" smtClean="0"/>
              <a:t>생성과 예측을 통한 문맥 수정을 하는 </a:t>
            </a:r>
            <a:r>
              <a:rPr lang="en-US" altLang="ko-KR" dirty="0" smtClean="0"/>
              <a:t>MASK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예시와 함께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문장을 입력 받습니다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너 </a:t>
            </a:r>
            <a:r>
              <a:rPr lang="ko-KR" altLang="en-US" dirty="0" err="1" smtClean="0"/>
              <a:t>자낳괴지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문장을 입력하게 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1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에서 해당 신조어를 캐치하고 유사어로 치환하게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너 </a:t>
            </a:r>
            <a:r>
              <a:rPr lang="ko-KR" altLang="en-US" dirty="0" err="1" smtClean="0"/>
              <a:t>자낳괴지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문장에서는</a:t>
            </a:r>
          </a:p>
          <a:p>
            <a:r>
              <a:rPr lang="ko-KR" altLang="en-US" dirty="0" err="1" smtClean="0"/>
              <a:t>자낳괴라는</a:t>
            </a:r>
            <a:r>
              <a:rPr lang="ko-KR" altLang="en-US" dirty="0" smtClean="0"/>
              <a:t> 신조어를 캐치하고 이를 너 자본주의가 낳은 </a:t>
            </a:r>
            <a:r>
              <a:rPr lang="ko-KR" altLang="en-US" dirty="0" err="1" smtClean="0"/>
              <a:t>괴물지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문장으로 바뀌게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치환된 유사어와 기존 </a:t>
            </a:r>
            <a:r>
              <a:rPr lang="ko-KR" altLang="en-US" dirty="0" err="1" smtClean="0"/>
              <a:t>문장간의</a:t>
            </a:r>
            <a:r>
              <a:rPr lang="ko-KR" altLang="en-US" dirty="0" smtClean="0"/>
              <a:t> 조사나 일부 단어들이 맞지 않아 어색한 문장으로 반환됩니다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2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이후 작업을 보기 전에 먼저 공통 부분에 사용된 코드와 함께 다시 한번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공통적인 작업에서 </a:t>
            </a:r>
            <a:r>
              <a:rPr lang="en-US" altLang="ko-KR" dirty="0" smtClean="0"/>
              <a:t>"</a:t>
            </a:r>
            <a:r>
              <a:rPr lang="ko-KR" altLang="en-US" dirty="0" smtClean="0"/>
              <a:t>문장 내 신조어 검출</a:t>
            </a:r>
            <a:r>
              <a:rPr lang="en-US" altLang="ko-KR" dirty="0" smtClean="0"/>
              <a:t>"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"</a:t>
            </a:r>
            <a:r>
              <a:rPr lang="ko-KR" altLang="en-US" dirty="0" smtClean="0"/>
              <a:t>해당 단어를 유사어로 치환</a:t>
            </a:r>
            <a:r>
              <a:rPr lang="en-US" altLang="ko-KR" dirty="0" smtClean="0"/>
              <a:t>"</a:t>
            </a:r>
            <a:r>
              <a:rPr lang="ko-KR" altLang="en-US" dirty="0" smtClean="0"/>
              <a:t>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유사어가 여러 개 있다면 모든 유사어로 교체가 되어 반환합니다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160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공통 작업에서 사용하는 자연성 평가 함수입니다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코드는 치환된 문장들 중에서 문장의 자연성을 평가하고 자연스러운 문장을 선택합니다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여기서는 </a:t>
            </a:r>
            <a:r>
              <a:rPr lang="en-US" altLang="ko-KR" dirty="0" err="1" smtClean="0"/>
              <a:t>klue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bert</a:t>
            </a:r>
            <a:r>
              <a:rPr lang="en-US" altLang="ko-KR" dirty="0" smtClean="0"/>
              <a:t>-base, </a:t>
            </a:r>
            <a:r>
              <a:rPr lang="ko-KR" altLang="en-US" dirty="0" err="1" smtClean="0"/>
              <a:t>사전학습된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bert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모델로 평가하며 치환된 </a:t>
            </a:r>
            <a:r>
              <a:rPr lang="ko-KR" altLang="en-US" dirty="0" err="1" smtClean="0"/>
              <a:t>문장들간의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측정하고</a:t>
            </a:r>
          </a:p>
          <a:p>
            <a:r>
              <a:rPr lang="ko-KR" altLang="en-US" dirty="0" smtClean="0"/>
              <a:t>자연스러운 문장을 선택하여 반환합니다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8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MASK </a:t>
            </a:r>
            <a:r>
              <a:rPr lang="ko-KR" altLang="en-US" dirty="0" smtClean="0"/>
              <a:t>생성입니다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유사어로 치환된 문장에서 </a:t>
            </a:r>
            <a:r>
              <a:rPr lang="en-US" altLang="ko-KR" dirty="0" smtClean="0"/>
              <a:t>&lt;MASK&gt;</a:t>
            </a:r>
            <a:r>
              <a:rPr lang="ko-KR" altLang="en-US" dirty="0" smtClean="0"/>
              <a:t>를 생성합니다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마스크를 생성하는 위치는 문맥의 자연스러움을 해치는 부분이 유사어로 치환된 뒤의 조사의 어색함이 가장 크다고 생각하여 유사어의 바로 뒤를 선택하여 마스크로 치환하였습니다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6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예측된 단어로 문장을 생성합니다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마스크가 있는 문장을 </a:t>
            </a:r>
            <a:r>
              <a:rPr lang="en-US" altLang="ko-KR" dirty="0" smtClean="0"/>
              <a:t>tokenizer</a:t>
            </a:r>
            <a:r>
              <a:rPr lang="ko-KR" altLang="en-US" dirty="0" smtClean="0"/>
              <a:t>로 형태소를 나누어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과정을 거치게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과정에서 </a:t>
            </a:r>
            <a:r>
              <a:rPr lang="en-US" altLang="ko-KR" dirty="0" smtClean="0"/>
              <a:t>Bert For Masked LM, XLM Roberta For Masked LM </a:t>
            </a:r>
            <a:r>
              <a:rPr lang="ko-KR" altLang="en-US" dirty="0" smtClean="0"/>
              <a:t>모델에서 나온 예측 단어를 통해</a:t>
            </a:r>
          </a:p>
          <a:p>
            <a:r>
              <a:rPr lang="ko-KR" altLang="en-US" dirty="0" smtClean="0"/>
              <a:t>문장을 생성합니다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(Bert For Masked LM :</a:t>
            </a:r>
          </a:p>
          <a:p>
            <a:r>
              <a:rPr lang="en-US" altLang="ko-KR" dirty="0" smtClean="0"/>
              <a:t>Bidirectional</a:t>
            </a:r>
            <a:r>
              <a:rPr lang="ko-KR" altLang="en-US" dirty="0" smtClean="0"/>
              <a:t>한 특성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문장의 모든 단어를 동시에 고려하는 방식</a:t>
            </a:r>
            <a:endParaRPr lang="en-US" altLang="ko-KR" dirty="0" smtClean="0"/>
          </a:p>
          <a:p>
            <a:r>
              <a:rPr lang="en-US" altLang="ko-KR" dirty="0" smtClean="0"/>
              <a:t>(XLM Roberta For Masked LM:</a:t>
            </a:r>
          </a:p>
          <a:p>
            <a:r>
              <a:rPr lang="en-US" altLang="ko-KR" dirty="0" smtClean="0"/>
              <a:t>XLM-Roberta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이상의 언어에 대한 큰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언어에 대한 </a:t>
            </a:r>
            <a:r>
              <a:rPr lang="en-US" altLang="ko-KR" dirty="0" smtClean="0"/>
              <a:t>NLP </a:t>
            </a:r>
            <a:r>
              <a:rPr lang="ko-KR" altLang="en-US" dirty="0" smtClean="0"/>
              <a:t>작업에서 </a:t>
            </a:r>
            <a:r>
              <a:rPr lang="en-US" altLang="ko-KR" dirty="0" smtClean="0"/>
              <a:t>XLM-Roberta</a:t>
            </a:r>
            <a:r>
              <a:rPr lang="ko-KR" altLang="en-US" dirty="0" smtClean="0"/>
              <a:t>는 높은 성능을 보여줌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직접 모델을 사용한 결과 젤 괜찮았음</a:t>
            </a:r>
          </a:p>
          <a:p>
            <a:r>
              <a:rPr lang="en-US" altLang="ko-KR" dirty="0" smtClean="0"/>
              <a:t>albert, </a:t>
            </a:r>
            <a:r>
              <a:rPr lang="en-US" altLang="ko-KR" dirty="0" err="1" smtClean="0"/>
              <a:t>kobert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모두 사용함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98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목차는 서비스 개요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개발 과정 및 방법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로직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플로우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서비스 시연 순서로 발표를 진행하겠습니다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5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공통으로 사용되는 부분의 평가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평가에서는 </a:t>
            </a:r>
            <a:r>
              <a:rPr lang="en-US" altLang="ko-KR" dirty="0" err="1" smtClean="0"/>
              <a:t>klue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bert</a:t>
            </a:r>
            <a:r>
              <a:rPr lang="ko-KR" altLang="en-US" dirty="0" smtClean="0"/>
              <a:t>로 사전 학습된 모델을 사용하였으며</a:t>
            </a:r>
          </a:p>
          <a:p>
            <a:r>
              <a:rPr lang="ko-KR" altLang="en-US" dirty="0" smtClean="0"/>
              <a:t>단어를 예측하여 생성된 문장 중 가장 자연스러운 문장을 판단하여 반환합니다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코드와 함께 다시 요약하면</a:t>
            </a:r>
          </a:p>
          <a:p>
            <a:r>
              <a:rPr lang="en-US" altLang="ko-KR" dirty="0" smtClean="0"/>
              <a:t>BERT </a:t>
            </a:r>
            <a:r>
              <a:rPr lang="ko-KR" altLang="en-US" dirty="0" smtClean="0"/>
              <a:t>기반 예측을 활용한 문장 변환 기능을 담당하는 </a:t>
            </a:r>
            <a:r>
              <a:rPr lang="en-US" altLang="ko-KR" dirty="0" smtClean="0"/>
              <a:t>MASK, </a:t>
            </a:r>
            <a:r>
              <a:rPr lang="en-US" altLang="ko-KR" dirty="0" err="1" smtClean="0"/>
              <a:t>Predict_mask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Mask </a:t>
            </a:r>
            <a:r>
              <a:rPr lang="ko-KR" altLang="en-US" dirty="0" smtClean="0"/>
              <a:t>함수는 문장 내에서 대체해야 할 위치를 찾아 </a:t>
            </a:r>
            <a:r>
              <a:rPr lang="ko-KR" altLang="en-US" dirty="0" err="1" smtClean="0"/>
              <a:t>마스킹</a:t>
            </a:r>
            <a:r>
              <a:rPr lang="ko-KR" altLang="en-US" dirty="0" smtClean="0"/>
              <a:t> 처리를 하며</a:t>
            </a:r>
          </a:p>
          <a:p>
            <a:r>
              <a:rPr lang="ko-KR" altLang="en-US" dirty="0" smtClean="0"/>
              <a:t>알파벳이나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등 문자가 아닌 부분에는 </a:t>
            </a:r>
            <a:r>
              <a:rPr lang="ko-KR" altLang="en-US" dirty="0" err="1" smtClean="0"/>
              <a:t>마스킹을</a:t>
            </a:r>
            <a:r>
              <a:rPr lang="ko-KR" altLang="en-US" dirty="0" smtClean="0"/>
              <a:t> 적용하지 않게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다음 </a:t>
            </a:r>
            <a:r>
              <a:rPr lang="en-US" altLang="ko-KR" dirty="0" err="1" smtClean="0"/>
              <a:t>predict_mask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마스킹된</a:t>
            </a:r>
            <a:r>
              <a:rPr lang="ko-KR" altLang="en-US" dirty="0" smtClean="0"/>
              <a:t> 문장들의 </a:t>
            </a:r>
            <a:r>
              <a:rPr lang="en-US" altLang="ko-KR" dirty="0" smtClean="0"/>
              <a:t>mask </a:t>
            </a:r>
            <a:r>
              <a:rPr lang="ko-KR" altLang="en-US" dirty="0" smtClean="0"/>
              <a:t>토큰을 </a:t>
            </a:r>
            <a:r>
              <a:rPr lang="en-US" altLang="ko-KR" dirty="0" smtClean="0"/>
              <a:t>predict </a:t>
            </a:r>
            <a:r>
              <a:rPr lang="ko-KR" altLang="en-US" dirty="0" smtClean="0"/>
              <a:t>함수를 사용하여 예측하고</a:t>
            </a:r>
          </a:p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마스킹</a:t>
            </a:r>
            <a:r>
              <a:rPr lang="ko-KR" altLang="en-US" dirty="0" smtClean="0"/>
              <a:t> 적용이 안된 문장은 </a:t>
            </a:r>
            <a:r>
              <a:rPr lang="en-US" altLang="ko-KR" dirty="0" smtClean="0"/>
              <a:t>None</a:t>
            </a:r>
            <a:r>
              <a:rPr lang="ko-KR" altLang="en-US" dirty="0" smtClean="0"/>
              <a:t>으로 반환하게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통해 신조어 변환에 자연스러움과 정확성을 제공하게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05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248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792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586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GPT </a:t>
            </a:r>
            <a:r>
              <a:rPr lang="ko-KR" altLang="en-US" dirty="0" smtClean="0"/>
              <a:t>모델을 통한 신조어 번역을 예시와 함께 보여드리겠습니다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바퀴벌레는 </a:t>
            </a:r>
            <a:r>
              <a:rPr lang="ko-KR" altLang="en-US" dirty="0" err="1" smtClean="0"/>
              <a:t>극혐이다</a:t>
            </a:r>
            <a:r>
              <a:rPr lang="ko-KR" altLang="en-US" dirty="0" smtClean="0"/>
              <a:t> 라는 문장을 입력합니다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bert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모델과 같이 공통 작업 부분인 입력과 치환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평가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적용합니다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2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극혐은</a:t>
            </a:r>
            <a:r>
              <a:rPr lang="ko-KR" altLang="en-US" dirty="0" smtClean="0"/>
              <a:t> 유사어로 극도로 혐오하다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극도록</a:t>
            </a:r>
            <a:r>
              <a:rPr lang="ko-KR" altLang="en-US" dirty="0" smtClean="0"/>
              <a:t> 혐오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극도로 혐오스럽다 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저장되어 있으며</a:t>
            </a:r>
          </a:p>
          <a:p>
            <a:r>
              <a:rPr lang="ko-KR" altLang="en-US" dirty="0" err="1" smtClean="0"/>
              <a:t>극혐과</a:t>
            </a:r>
            <a:r>
              <a:rPr lang="ko-KR" altLang="en-US" dirty="0" smtClean="0"/>
              <a:t> 치환되어 문장에 적용됩니다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48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 공통으로 사용되는 평가 </a:t>
            </a:r>
            <a:r>
              <a:rPr lang="ko-KR" altLang="en-US" dirty="0" err="1" smtClean="0"/>
              <a:t>로직입니다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유사어로 치환되고 이를 평가하여 자연스러운 문장을 선택합니다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06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GPT API</a:t>
            </a:r>
            <a:r>
              <a:rPr lang="ko-KR" altLang="en-US" dirty="0" smtClean="0"/>
              <a:t>를 사용하여 증강을 통해 문맥에 맞게 증강되어 반환되게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58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다시 자연스러운 문장과 증강되어 나온 문장을 비교하여 문맥에 맞으며</a:t>
            </a:r>
          </a:p>
          <a:p>
            <a:r>
              <a:rPr lang="ko-KR" altLang="en-US" dirty="0" smtClean="0"/>
              <a:t>가장 자연스러운 문장으로 반환하여 이용자에게 보여지게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5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첫번째로 서비스 개요를 소개해드리겠습니다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서비스 개요는 서비스 소개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제작 배경 및 필요성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데이터 수집 및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그리고 웹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스크래핑으로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이루어져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996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코드를 통해 다시 요약하면</a:t>
            </a:r>
          </a:p>
          <a:p>
            <a:r>
              <a:rPr lang="en-US" altLang="ko-KR" dirty="0" smtClean="0"/>
              <a:t>OPEN AI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GPT3.5-Turbo </a:t>
            </a:r>
            <a:r>
              <a:rPr lang="ko-KR" altLang="en-US" dirty="0" smtClean="0"/>
              <a:t>모델을 활용하여 문장을 증강하며 원 문장과 비교하여 더 자연스럽고 표현력 있는 형태로 개선할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17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수행하며</a:t>
            </a:r>
            <a:endParaRPr lang="en-US" altLang="ko-KR" dirty="0" smtClean="0"/>
          </a:p>
          <a:p>
            <a:r>
              <a:rPr lang="en-US" altLang="ko-KR" dirty="0" smtClean="0"/>
              <a:t>Bert </a:t>
            </a:r>
            <a:r>
              <a:rPr lang="ko-KR" altLang="en-US" dirty="0" smtClean="0"/>
              <a:t>모델의 한계와 </a:t>
            </a:r>
            <a:r>
              <a:rPr lang="en-US" altLang="ko-KR" dirty="0" smtClean="0"/>
              <a:t>GPT </a:t>
            </a:r>
            <a:r>
              <a:rPr lang="ko-KR" altLang="en-US" dirty="0" smtClean="0"/>
              <a:t>모델을 사용한 이유를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</a:t>
            </a:r>
            <a:r>
              <a:rPr lang="en-US" altLang="ko-KR" dirty="0" smtClean="0"/>
              <a:t>KLUE/BERT </a:t>
            </a:r>
            <a:r>
              <a:rPr lang="ko-KR" altLang="en-US" dirty="0" smtClean="0"/>
              <a:t>모델을 사용한 이유는</a:t>
            </a:r>
          </a:p>
          <a:p>
            <a:r>
              <a:rPr lang="ko-KR" altLang="en-US" dirty="0" smtClean="0"/>
              <a:t>모두의 말뭉치</a:t>
            </a:r>
            <a:r>
              <a:rPr lang="en-US" altLang="ko-KR" dirty="0" smtClean="0"/>
              <a:t>, cc100kor, </a:t>
            </a:r>
            <a:r>
              <a:rPr lang="ko-KR" altLang="en-US" dirty="0" err="1" smtClean="0"/>
              <a:t>나무위키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청원 등 </a:t>
            </a:r>
            <a:r>
              <a:rPr lang="en-US" altLang="ko-KR" dirty="0" smtClean="0"/>
              <a:t>63 GB</a:t>
            </a:r>
            <a:r>
              <a:rPr lang="ko-KR" altLang="en-US" dirty="0" smtClean="0"/>
              <a:t>의 데이터로 학습되어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데이터와 적합하다고 판단하였습니다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</a:t>
            </a:r>
            <a:r>
              <a:rPr lang="ko-KR" altLang="en-US" dirty="0" err="1" smtClean="0"/>
              <a:t>번재로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BERT </a:t>
            </a:r>
            <a:r>
              <a:rPr lang="ko-KR" altLang="en-US" dirty="0" smtClean="0"/>
              <a:t>모델에서 주어진 텍스트의 문맥을 이해하는 능력이 뛰어나지만 심도 있는 의미 이해나 추론 능력에는 한계가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그렇기 때문에 세 번째 </a:t>
            </a:r>
            <a:r>
              <a:rPr lang="en-US" altLang="ko-KR" dirty="0" smtClean="0"/>
              <a:t>GPT </a:t>
            </a:r>
            <a:r>
              <a:rPr lang="ko-KR" altLang="en-US" dirty="0" smtClean="0"/>
              <a:t>모델을 사용하였습니다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GPT</a:t>
            </a:r>
            <a:r>
              <a:rPr lang="ko-KR" altLang="en-US" dirty="0" smtClean="0"/>
              <a:t>는 문장 생성 등의 업무에 특히 강점을 보이기 때문에 </a:t>
            </a:r>
            <a:r>
              <a:rPr lang="en-US" altLang="ko-KR" dirty="0" smtClean="0"/>
              <a:t>BERT </a:t>
            </a:r>
            <a:r>
              <a:rPr lang="ko-KR" altLang="en-US" dirty="0" smtClean="0"/>
              <a:t>모델의 한계점을 보완할 수 있어 </a:t>
            </a:r>
            <a:r>
              <a:rPr lang="en-US" altLang="ko-KR" dirty="0" smtClean="0"/>
              <a:t>GPT </a:t>
            </a:r>
            <a:r>
              <a:rPr lang="ko-KR" altLang="en-US" dirty="0" smtClean="0"/>
              <a:t>모델을 사용하게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65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모델들을 이용한 서비스 활용 기대 효과에 대해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기대효과 첫 번째로는 원활한 소통으로 신조어를 사용하는 젊은 세대와 그렇지 않은 세대 간의</a:t>
            </a:r>
          </a:p>
          <a:p>
            <a:r>
              <a:rPr lang="ko-KR" altLang="en-US" dirty="0" smtClean="0"/>
              <a:t>소통을 원활하게 돕습니다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번째는 사회현상 파악 및 분석입니다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특정 신조어의 유행을 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특정 사회 현상의 동향을 파악할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번째는 세대 간 이해 증진입니다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세대 간 서로의 언어와 문화를 더 잘 이해하게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세대 간의 갈등을 줄일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번째로 소통의 확장입니다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신조어 번역 </a:t>
            </a:r>
            <a:r>
              <a:rPr lang="ko-KR" altLang="en-US" dirty="0" err="1" smtClean="0"/>
              <a:t>챗봇을</a:t>
            </a:r>
            <a:r>
              <a:rPr lang="ko-KR" altLang="en-US" dirty="0" smtClean="0"/>
              <a:t> 통해 언어적 장벽을 극복하고 더 다양한 사람들과 소통이 가능해집니다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85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서비스 시연을 통해 실제 작동하는 모습을 보여드리겠습니다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다음 시연이 마무리 된 뒤 개발 과정의 트러블 슈팅과 개발환경을 보여드리고</a:t>
            </a:r>
          </a:p>
          <a:p>
            <a:r>
              <a:rPr lang="ko-KR" altLang="en-US" dirty="0" smtClean="0"/>
              <a:t>마무리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7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35//</a:t>
            </a:r>
          </a:p>
          <a:p>
            <a:r>
              <a:rPr lang="ko-KR" altLang="en-US" dirty="0" smtClean="0"/>
              <a:t>팀프로젝트를 진행하며 생긴 트러블 슈팅입니다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먼저 첫번째로는 치환부분에서 학습을 시키지 않았는가 하는 문제입니다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처음에는 학습을 통해 신조어를 치환하고 번역 모델을 설정하였으나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사전학습된</a:t>
            </a:r>
            <a:r>
              <a:rPr lang="ko-KR" altLang="en-US" dirty="0" smtClean="0"/>
              <a:t> 모델에 비해 신조어 데이터가 부족하여</a:t>
            </a:r>
            <a:endParaRPr lang="en-US" altLang="ko-KR" dirty="0" smtClean="0"/>
          </a:p>
          <a:p>
            <a:r>
              <a:rPr lang="ko-KR" altLang="en-US" dirty="0" smtClean="0"/>
              <a:t>신조어의 반환이 똑바로 이루어 지지 않았습니다</a:t>
            </a:r>
            <a:endParaRPr lang="en-US" altLang="ko-KR" dirty="0" smtClean="0"/>
          </a:p>
          <a:p>
            <a:r>
              <a:rPr lang="ko-KR" altLang="en-US" dirty="0" err="1" smtClean="0"/>
              <a:t>그로인해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통해 신조어를 치환하고 문장을 매끄럽게 생성할 수 있도록 구조를 개선하였습니다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번째로는 신조어를 유사어로 치환하였을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기존 문장과 조사나 단어가 달라 어색한 문장으로 반환되었습니다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 유사어로 교체된 바로 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부분에서 조사가 달라지는 경우가</a:t>
            </a:r>
            <a:r>
              <a:rPr lang="ko-KR" altLang="en-US" baseline="0" dirty="0" smtClean="0"/>
              <a:t> 많아 이 부분을 언어 모델에서 예측하여 자연스러운 문장을 생성하도록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조사가 달라지는 것 뿐만 아니라 전체적인 문장의 뜻을 이어가며 자연스럽게 바꾸는 문제를 해결하기 위해서</a:t>
            </a:r>
            <a:endParaRPr lang="en-US" altLang="ko-KR" baseline="0" dirty="0" smtClean="0"/>
          </a:p>
          <a:p>
            <a:r>
              <a:rPr lang="en-US" altLang="ko-KR" baseline="0" dirty="0" smtClean="0"/>
              <a:t>GPT </a:t>
            </a:r>
            <a:r>
              <a:rPr lang="ko-KR" altLang="en-US" baseline="0" dirty="0" smtClean="0"/>
              <a:t>모델을 통해 치환된 문장을 증강시켜 자연스러운 문장을 생성하였습니다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학습 결과를 보고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변경하여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통해 치환 작업을 거치고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언어 모델을 통해 자연스럽게 신조어가 들어간 문장을 일상단어들로 교체하여 신조어 번역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완성하였습니다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26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저희가 실제 개발에서 사용한 개발 환경을 소개하며</a:t>
            </a:r>
            <a:endParaRPr lang="en-US" altLang="ko-KR" dirty="0" smtClean="0"/>
          </a:p>
          <a:p>
            <a:r>
              <a:rPr lang="ko-KR" altLang="en-US" dirty="0" smtClean="0"/>
              <a:t>발표를 마치겠습니다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89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53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서비스 소개입니다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저희 서비스는 모든 세대를 대상으로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특히 신조어에 익숙하지 않은 세대에게 이해를 돕고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세대간의 언어적 소통 장벽을 해소하는 것이 목표입니다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기존 서비스와 차별화된 점은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줄임말에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특화된 해석 제공 및 다양한 지역과 문화의 신조어 포함이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핵심 기능은 신조어와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줄임말의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쉬운 이해와 해석을 통한 언어 학습 강화로 새로운 언어적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트랜드를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습득할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59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제작 배경 및 필요성입니다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최근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SNS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와 디지털 커뮤니케이션의 발달로 신조어의 확산이 빠르게 이루어지고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이로 인해 특정 세대나 그룹에서의 커뮤니케이션 장벽이 생겨나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세대 간 불통의 원인이 되고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저희는 이를 해결하고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고령자나 소셜 미디어에 익숙하지 않은 사용자들도 신조어를 쉽게 이해하고 사용할 수 있도록 도와주는 서비스의 필요성을 느끼게 되어 서비스를 개발하게 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3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다음은 데이터 수집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분석과정입니다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웹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스크래핑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기술을 활용하여 데이터를 수집하였습니다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타겟 웹사이트로는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나무위키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인스타그램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블로그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위키피디아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등 신조어 사용이 활발한 사이트를 중심으로 선정했고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도구를 사용하여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웹스크래핑을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진행한 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수집한 데이터를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CSV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파일로 저장하고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이를 데이터 프레임으로 변환하여 사용하였습니다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70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위 코드를 통해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웹스크래핑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할 링크를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입력후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신조어 데이터 텍스트 파일로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저장후에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CSV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파일로 변형하여 데이터를 저장합니다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5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두번째 개발 목표 및 내용에 대해 소개해드리겠습니다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개발 목표 및 내용은 개발 목표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유지보수 방안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사용 기술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개발 과정 요약으로 이루어져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80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저희의 개발 목표는 신조어를 정확하게 이해하고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일반적인 단어나 표현으로 대체 및 번역하는 서비스 제공하여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사용자의 이해를 돕기 위한 적절한 단어 예시를 제공하는 것 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또한 신조어 업데이트를 주기적으로 반영하여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rPr>
              <a:t>변화에 능동적 대응을 통해 언어적 격차를 해소하는 역할을 목표로 두고있습니다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46563-7357-4725-AA89-D3B75C8EB0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9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배달의민족 한나체 Air" panose="020B0600000101010101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배달의민족 한나체 Air" panose="020B0600000101010101" pitchFamily="50" charset="-127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26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배달의민족 한나체 Air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배달의민족 한나체 Air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fld id="{CAB392C0-1EE1-4021-876C-5F48431C0AE8}" type="datetimeFigureOut">
              <a:rPr lang="ko-KR" altLang="en-US" smtClean="0"/>
              <a:pPr/>
              <a:t>2023-08-10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fld id="{82AC7F5B-0E6B-4D5E-A7EC-406E9069DC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2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79300" y="6614007"/>
            <a:ext cx="19094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2023-08-10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한나체 Air" panose="020B0600000101010101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4759"/>
      </p:ext>
    </p:extLst>
  </p:cSld>
  <p:clrMapOvr>
    <a:masterClrMapping/>
  </p:clrMapOvr>
  <p:transition spd="slow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217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배달의민족 한나체 Air" panose="020B0600000101010101" pitchFamily="50" charset="-127"/>
            </a:endParaRPr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681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배달의민족 한나체 Air" panose="020B0600000101010101" pitchFamily="50" charset="-127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배달의민족 한나체 Air" panose="020B0600000101010101" pitchFamily="50" charset="-127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47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2" r:id="rId15"/>
    <p:sldLayoutId id="2147483687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fif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-150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26" name="텍스트 개체 틀 20">
            <a:extLst>
              <a:ext uri="{FF2B5EF4-FFF2-40B4-BE49-F238E27FC236}">
                <a16:creationId xmlns:a16="http://schemas.microsoft.com/office/drawing/2014/main" id="{557E1D28-ACAE-4629-B0F9-B5D601DCF17C}"/>
              </a:ext>
            </a:extLst>
          </p:cNvPr>
          <p:cNvSpPr txBox="1">
            <a:spLocks/>
          </p:cNvSpPr>
          <p:nvPr/>
        </p:nvSpPr>
        <p:spPr>
          <a:xfrm>
            <a:off x="6061374" y="3355706"/>
            <a:ext cx="6235444" cy="141343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8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</a:rPr>
              <a:t>Group DMZ</a:t>
            </a:r>
            <a:endParaRPr lang="ko-KR" altLang="en-US" sz="1400" b="1" spc="-150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27" name="텍스트 개체 틀 17">
            <a:extLst>
              <a:ext uri="{FF2B5EF4-FFF2-40B4-BE49-F238E27FC236}">
                <a16:creationId xmlns:a16="http://schemas.microsoft.com/office/drawing/2014/main" id="{23871166-2721-45BE-87F5-512590456F50}"/>
              </a:ext>
            </a:extLst>
          </p:cNvPr>
          <p:cNvSpPr txBox="1">
            <a:spLocks/>
          </p:cNvSpPr>
          <p:nvPr/>
        </p:nvSpPr>
        <p:spPr>
          <a:xfrm>
            <a:off x="4600037" y="2485526"/>
            <a:ext cx="1594687" cy="35111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11" spc="-150" dirty="0">
                <a:solidFill>
                  <a:schemeClr val="bg1"/>
                </a:solidFill>
                <a:latin typeface="배달의민족 한나체 Air" panose="020B0600000101010101" pitchFamily="50" charset="-127"/>
              </a:rPr>
              <a:t>CREATED BY</a:t>
            </a:r>
            <a:endParaRPr lang="ko-KR" altLang="en-US" sz="1711" spc="-150" dirty="0">
              <a:solidFill>
                <a:schemeClr val="bg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FE17D8FA-86A4-47E6-B097-DA6F80B96082}"/>
              </a:ext>
            </a:extLst>
          </p:cNvPr>
          <p:cNvSpPr txBox="1">
            <a:spLocks/>
          </p:cNvSpPr>
          <p:nvPr/>
        </p:nvSpPr>
        <p:spPr>
          <a:xfrm>
            <a:off x="3676466" y="6174444"/>
            <a:ext cx="4839070" cy="38803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156" indent="-293156"/>
            <a:r>
              <a:rPr lang="en-US" altLang="ko-KR" sz="998" spc="-150" dirty="0">
                <a:latin typeface="+mj-ea"/>
                <a:ea typeface="+mj-ea"/>
              </a:rPr>
              <a:t>TEAM PROJECT OF PRESENTATION</a:t>
            </a:r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4645F5-8B86-46D5-B4EB-99D495A0BDF1}"/>
              </a:ext>
            </a:extLst>
          </p:cNvPr>
          <p:cNvCxnSpPr>
            <a:cxnSpLocks/>
          </p:cNvCxnSpPr>
          <p:nvPr/>
        </p:nvCxnSpPr>
        <p:spPr>
          <a:xfrm>
            <a:off x="6194724" y="2833490"/>
            <a:ext cx="5809952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80EFA1-DE73-4843-98E7-00B17C3829C6}"/>
              </a:ext>
            </a:extLst>
          </p:cNvPr>
          <p:cNvSpPr txBox="1"/>
          <p:nvPr/>
        </p:nvSpPr>
        <p:spPr>
          <a:xfrm>
            <a:off x="7953452" y="2133711"/>
            <a:ext cx="4108374" cy="7078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 번역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</a:t>
            </a:r>
            <a:endParaRPr lang="ko-KR" altLang="en-US" sz="40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953452" y="6121063"/>
            <a:ext cx="3990109" cy="494791"/>
            <a:chOff x="3620013" y="7006622"/>
            <a:chExt cx="3990109" cy="494791"/>
          </a:xfrm>
        </p:grpSpPr>
        <p:sp>
          <p:nvSpPr>
            <p:cNvPr id="32" name="직사각형 31"/>
            <p:cNvSpPr/>
            <p:nvPr/>
          </p:nvSpPr>
          <p:spPr>
            <a:xfrm>
              <a:off x="3620013" y="7006622"/>
              <a:ext cx="3990109" cy="494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3" name="텍스트 개체 틀 21">
              <a:extLst>
                <a:ext uri="{FF2B5EF4-FFF2-40B4-BE49-F238E27FC236}">
                  <a16:creationId xmlns:a16="http://schemas.microsoft.com/office/drawing/2014/main" id="{FE17D8FA-86A4-47E6-B097-DA6F80B96082}"/>
                </a:ext>
              </a:extLst>
            </p:cNvPr>
            <p:cNvSpPr txBox="1">
              <a:spLocks/>
            </p:cNvSpPr>
            <p:nvPr/>
          </p:nvSpPr>
          <p:spPr>
            <a:xfrm>
              <a:off x="3774029" y="7040106"/>
              <a:ext cx="3682075" cy="427821"/>
            </a:xfrm>
            <a:solidFill>
              <a:schemeClr val="bg1"/>
            </a:solidFill>
          </p:spPr>
          <p:txBody>
            <a:bodyPr lIns="216000" tIns="0" rIns="216000" bIns="0" anchor="ctr"/>
            <a:lstStyle>
              <a:lvl1pPr marL="228600" indent="-228600" algn="dist" defTabSz="106779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ko-KR" altLang="en-US" sz="1027" b="1" kern="1200" spc="-77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1067791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ko-KR" altLang="en-US" sz="1368" b="1" kern="1200" spc="-77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1067791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ko-KR" altLang="en-US" sz="1368" b="1" kern="1200" spc="-77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1067791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ko-KR" altLang="en-US" sz="1368" b="1" kern="1200" spc="-77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1067791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ko-KR" altLang="en-US" sz="1368" b="1" kern="1200" spc="-77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3215" indent="-323215"/>
              <a:r>
                <a:rPr lang="en-US" altLang="ko-KR" sz="1100" spc="-150" dirty="0">
                  <a:latin typeface="+mj-ea"/>
                  <a:ea typeface="+mj-ea"/>
                </a:rPr>
                <a:t>KDT PROJECT OF PRESENTATION</a:t>
              </a:r>
              <a:endParaRPr 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09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/>
        </p:nvGraphicFramePr>
        <p:xfrm>
          <a:off x="1843089" y="1994690"/>
          <a:ext cx="8505826" cy="4224474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91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TUE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WED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THR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FRI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SAT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263899"/>
                  </a:ext>
                </a:extLst>
              </a:tr>
              <a:tr h="741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005015"/>
                  </a:ext>
                </a:extLst>
              </a:tr>
              <a:tr h="7410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7636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5" y="1364134"/>
            <a:ext cx="39405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DMZ SCHEDULE 2023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856575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846750" y="3768164"/>
            <a:ext cx="8459844" cy="24000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스크래핑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60289" y="3050422"/>
            <a:ext cx="3623497" cy="240000"/>
          </a:xfrm>
          <a:prstGeom prst="roundRect">
            <a:avLst>
              <a:gd name="adj" fmla="val 27173"/>
            </a:avLst>
          </a:prstGeom>
          <a:solidFill>
            <a:srgbClr val="F7F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챗봇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서비스 기획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43087" y="4501590"/>
            <a:ext cx="8475228" cy="240000"/>
          </a:xfrm>
          <a:prstGeom prst="roundRect">
            <a:avLst>
              <a:gd name="adj" fmla="val 27173"/>
            </a:avLst>
          </a:prstGeom>
          <a:solidFill>
            <a:srgbClr val="D9F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구성 및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웹페이지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43086" y="5263018"/>
            <a:ext cx="8475228" cy="240000"/>
          </a:xfrm>
          <a:prstGeom prst="roundRect">
            <a:avLst>
              <a:gd name="adj" fmla="val 27173"/>
            </a:avLst>
          </a:prstGeom>
          <a:solidFill>
            <a:srgbClr val="B1E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Front Back Connect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56849" y="4974987"/>
            <a:ext cx="3661465" cy="240000"/>
          </a:xfrm>
          <a:prstGeom prst="roundRect">
            <a:avLst>
              <a:gd name="adj" fmla="val 27173"/>
            </a:avLst>
          </a:prstGeom>
          <a:solidFill>
            <a:srgbClr val="D6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 및 보완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50627" y="5716568"/>
            <a:ext cx="3669309" cy="240000"/>
          </a:xfrm>
          <a:prstGeom prst="roundRect">
            <a:avLst>
              <a:gd name="adj" fmla="val 27173"/>
            </a:avLst>
          </a:prstGeom>
          <a:solidFill>
            <a:srgbClr val="D6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 및 보완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5688383"/>
            <a:ext cx="1152128" cy="556577"/>
          </a:xfrm>
          <a:prstGeom prst="roundRect">
            <a:avLst>
              <a:gd name="adj" fmla="val 27173"/>
            </a:avLst>
          </a:prstGeom>
          <a:solidFill>
            <a:srgbClr val="FC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PT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43086" y="6024443"/>
            <a:ext cx="3676849" cy="240000"/>
          </a:xfrm>
          <a:prstGeom prst="roundRect">
            <a:avLst>
              <a:gd name="adj" fmla="val 27173"/>
            </a:avLst>
          </a:prstGeom>
          <a:solidFill>
            <a:srgbClr val="B1E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Front Back Connect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6943" y="473376"/>
            <a:ext cx="59919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DMZ </a:t>
            </a:r>
            <a:r>
              <a:rPr lang="ko-KR" altLang="en-US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일정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83787" y="3050422"/>
            <a:ext cx="3650269" cy="24000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스크래핑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val 21">
            <a:extLst>
              <a:ext uri="{FF2B5EF4-FFF2-40B4-BE49-F238E27FC236}">
                <a16:creationId xmlns:a16="http://schemas.microsoft.com/office/drawing/2014/main" id="{486B94E3-E9CA-4AF4-96F8-0C2F2D5C25D7}"/>
              </a:ext>
            </a:extLst>
          </p:cNvPr>
          <p:cNvSpPr>
            <a:spLocks noChangeAspect="1"/>
          </p:cNvSpPr>
          <p:nvPr/>
        </p:nvSpPr>
        <p:spPr>
          <a:xfrm>
            <a:off x="2147407" y="28558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768D6E-B764-9339-FA7C-F3931405E23C}"/>
              </a:ext>
            </a:extLst>
          </p:cNvPr>
          <p:cNvSpPr/>
          <p:nvPr/>
        </p:nvSpPr>
        <p:spPr>
          <a:xfrm>
            <a:off x="309402" y="324091"/>
            <a:ext cx="11573197" cy="6209818"/>
          </a:xfrm>
          <a:prstGeom prst="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1469" y="1423247"/>
            <a:ext cx="11169063" cy="4758127"/>
            <a:chOff x="489537" y="1423247"/>
            <a:chExt cx="11212926" cy="4776813"/>
          </a:xfrm>
        </p:grpSpPr>
        <p:grpSp>
          <p:nvGrpSpPr>
            <p:cNvPr id="25" name="그룹 24"/>
            <p:cNvGrpSpPr/>
            <p:nvPr/>
          </p:nvGrpSpPr>
          <p:grpSpPr>
            <a:xfrm>
              <a:off x="4733760" y="3763395"/>
              <a:ext cx="2384286" cy="2128591"/>
              <a:chOff x="4775539" y="3763395"/>
              <a:chExt cx="2384286" cy="2128591"/>
            </a:xfrm>
          </p:grpSpPr>
          <p:sp>
            <p:nvSpPr>
              <p:cNvPr id="13" name="Quad Arrow 7">
                <a:extLst>
                  <a:ext uri="{FF2B5EF4-FFF2-40B4-BE49-F238E27FC236}">
                    <a16:creationId xmlns:a16="http://schemas.microsoft.com/office/drawing/2014/main" id="{562C3FAE-5DBA-C6BA-671A-D46FB2455488}"/>
                  </a:ext>
                </a:extLst>
              </p:cNvPr>
              <p:cNvSpPr/>
              <p:nvPr/>
            </p:nvSpPr>
            <p:spPr>
              <a:xfrm>
                <a:off x="4775539" y="3763395"/>
                <a:ext cx="2384286" cy="2128590"/>
              </a:xfrm>
              <a:prstGeom prst="quadArrow">
                <a:avLst>
                  <a:gd name="adj1" fmla="val 14289"/>
                  <a:gd name="adj2" fmla="val 17483"/>
                  <a:gd name="adj3" fmla="val 1885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17405B5-3406-92D8-1F19-CBC5ADB0B838}"/>
                  </a:ext>
                </a:extLst>
              </p:cNvPr>
              <p:cNvSpPr/>
              <p:nvPr/>
            </p:nvSpPr>
            <p:spPr>
              <a:xfrm>
                <a:off x="5562097" y="5007770"/>
                <a:ext cx="890802" cy="88421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89537" y="1423247"/>
              <a:ext cx="11212926" cy="4776813"/>
              <a:chOff x="476969" y="1423247"/>
              <a:chExt cx="11212926" cy="477681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476969" y="4842419"/>
                <a:ext cx="2756139" cy="1302111"/>
                <a:chOff x="476969" y="4842419"/>
                <a:chExt cx="2756139" cy="1302111"/>
              </a:xfrm>
            </p:grpSpPr>
            <p:sp>
              <p:nvSpPr>
                <p:cNvPr id="163" name="Text Placeholder 8">
                  <a:extLst>
                    <a:ext uri="{FF2B5EF4-FFF2-40B4-BE49-F238E27FC236}">
                      <a16:creationId xmlns:a16="http://schemas.microsoft.com/office/drawing/2014/main" id="{2808C26A-FDE2-497E-A9DC-5DFEC923FA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969" y="4842419"/>
                  <a:ext cx="2756139" cy="389055"/>
                </a:xfrm>
                <a:prstGeom prst="rect">
                  <a:avLst/>
                </a:prstGeom>
              </p:spPr>
              <p:txBody>
                <a:bodyPr anchor="t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800" spc="-1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전이 학습</a:t>
                  </a:r>
                  <a:r>
                    <a:rPr lang="en-US" altLang="ko-KR" sz="1800" i="0" spc="-150" dirty="0">
                      <a:solidFill>
                        <a:srgbClr val="202124"/>
                      </a:solidFill>
                      <a:effectLst/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(</a:t>
                  </a:r>
                  <a:r>
                    <a:rPr lang="en-US" altLang="ko-KR" sz="1800" i="0" spc="-150" dirty="0">
                      <a:solidFill>
                        <a:srgbClr val="040C28"/>
                      </a:solidFill>
                      <a:effectLst/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Transfer learning</a:t>
                  </a:r>
                  <a:r>
                    <a:rPr lang="en-US" altLang="ko-KR" sz="1800" i="0" spc="-150" dirty="0">
                      <a:solidFill>
                        <a:srgbClr val="202124"/>
                      </a:solidFill>
                      <a:effectLst/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, TL)</a:t>
                  </a:r>
                  <a:endParaRPr lang="ko-KR" altLang="en-US" sz="18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64" name="Text Placeholder 29">
                  <a:extLst>
                    <a:ext uri="{FF2B5EF4-FFF2-40B4-BE49-F238E27FC236}">
                      <a16:creationId xmlns:a16="http://schemas.microsoft.com/office/drawing/2014/main" id="{69801AB6-A925-4E66-9209-ED3277206A8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8481" y="5286226"/>
                  <a:ext cx="1573115" cy="858304"/>
                </a:xfrm>
                <a:prstGeom prst="rect">
                  <a:avLst/>
                </a:prstGeom>
              </p:spPr>
              <p:txBody>
                <a:bodyPr anchor="t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42900" indent="-342900" algn="l">
                    <a:buFont typeface="+mj-lt"/>
                    <a:buAutoNum type="arabicPeriod"/>
                  </a:pPr>
                  <a:r>
                    <a:rPr lang="ko-KR" altLang="en-US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사</a:t>
                  </a:r>
                  <a:r>
                    <a:rPr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전 훈련된 </a:t>
                  </a:r>
                  <a:r>
                    <a:rPr lang="ko-KR" altLang="en-US" sz="1400" spc="-1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모델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8250067" y="4844032"/>
                <a:ext cx="3439828" cy="1356028"/>
                <a:chOff x="8247866" y="4844032"/>
                <a:chExt cx="3439828" cy="1356028"/>
              </a:xfrm>
            </p:grpSpPr>
            <p:sp>
              <p:nvSpPr>
                <p:cNvPr id="166" name="Text Placeholder 30">
                  <a:extLst>
                    <a:ext uri="{FF2B5EF4-FFF2-40B4-BE49-F238E27FC236}">
                      <a16:creationId xmlns:a16="http://schemas.microsoft.com/office/drawing/2014/main" id="{3B91AAB5-18FC-4738-8518-D10F09CD917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47866" y="4844032"/>
                  <a:ext cx="3439828" cy="385829"/>
                </a:xfrm>
                <a:prstGeom prst="rect">
                  <a:avLst/>
                </a:prstGeom>
              </p:spPr>
              <p:txBody>
                <a:bodyPr anchor="t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800" spc="-1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자연어 처리</a:t>
                  </a:r>
                  <a:r>
                    <a:rPr lang="en-US" altLang="ko-KR" sz="1800" spc="-1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(natural language processing)</a:t>
                  </a:r>
                  <a:endParaRPr lang="ko-KR" altLang="en-US" sz="18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67" name="Text Placeholder 31">
                  <a:extLst>
                    <a:ext uri="{FF2B5EF4-FFF2-40B4-BE49-F238E27FC236}">
                      <a16:creationId xmlns:a16="http://schemas.microsoft.com/office/drawing/2014/main" id="{63A4FC7C-7DB8-4995-89B3-CD485ECECA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80622" y="5271593"/>
                  <a:ext cx="2974316" cy="928467"/>
                </a:xfrm>
                <a:prstGeom prst="rect">
                  <a:avLst/>
                </a:prstGeom>
              </p:spPr>
              <p:txBody>
                <a:bodyPr anchor="t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28600" indent="-228600" algn="l">
                    <a:buFont typeface="Arial" pitchFamily="34" charset="0"/>
                    <a:buAutoNum type="arabicPeriod"/>
                  </a:pPr>
                  <a:r>
                    <a:rPr lang="ko-KR" altLang="en-US" sz="1400" spc="-150" dirty="0" err="1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개체명</a:t>
                  </a:r>
                  <a:r>
                    <a:rPr lang="ko-KR" altLang="en-US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 인식</a:t>
                  </a:r>
                  <a:r>
                    <a:rPr lang="en-US" altLang="ko-KR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(Named Entity Recognition, NER)</a:t>
                  </a:r>
                </a:p>
                <a:p>
                  <a:pPr marL="228600" indent="-228600" algn="l">
                    <a:buAutoNum type="arabicPeriod"/>
                  </a:pPr>
                  <a:r>
                    <a:rPr lang="ko-KR" altLang="en-US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품사 </a:t>
                  </a:r>
                  <a:r>
                    <a:rPr lang="ko-KR" altLang="en-US" sz="1400" spc="-150" dirty="0" err="1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태깅</a:t>
                  </a:r>
                  <a:r>
                    <a:rPr lang="en-US" altLang="ko-KR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 (Part-of-Speech Tagging, POS)</a:t>
                  </a:r>
                </a:p>
              </p:txBody>
            </p:sp>
          </p:grpSp>
          <p:cxnSp>
            <p:nvCxnSpPr>
              <p:cNvPr id="177" name="Connector: Elbow 176">
                <a:extLst>
                  <a:ext uri="{FF2B5EF4-FFF2-40B4-BE49-F238E27FC236}">
                    <a16:creationId xmlns:a16="http://schemas.microsoft.com/office/drawing/2014/main" id="{87876C98-F0BF-4B09-84BD-56CE576C953D}"/>
                  </a:ext>
                </a:extLst>
              </p:cNvPr>
              <p:cNvCxnSpPr>
                <a:cxnSpLocks/>
                <a:stCxn id="175" idx="6"/>
                <a:endCxn id="168" idx="0"/>
              </p:cNvCxnSpPr>
              <p:nvPr/>
            </p:nvCxnSpPr>
            <p:spPr>
              <a:xfrm>
                <a:off x="6290534" y="1800444"/>
                <a:ext cx="3679448" cy="2195484"/>
              </a:xfrm>
              <a:prstGeom prst="bentConnector2">
                <a:avLst/>
              </a:prstGeom>
              <a:ln w="222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or: Elbow 177">
                <a:extLst>
                  <a:ext uri="{FF2B5EF4-FFF2-40B4-BE49-F238E27FC236}">
                    <a16:creationId xmlns:a16="http://schemas.microsoft.com/office/drawing/2014/main" id="{98600F5B-68F1-4FD4-ACE5-6516B1E6AE0B}"/>
                  </a:ext>
                </a:extLst>
              </p:cNvPr>
              <p:cNvCxnSpPr>
                <a:cxnSpLocks/>
                <a:stCxn id="175" idx="2"/>
                <a:endCxn id="169" idx="0"/>
              </p:cNvCxnSpPr>
              <p:nvPr/>
            </p:nvCxnSpPr>
            <p:spPr>
              <a:xfrm rot="10800000" flipV="1">
                <a:off x="1855039" y="1800443"/>
                <a:ext cx="3681102" cy="2180411"/>
              </a:xfrm>
              <a:prstGeom prst="bentConnector2">
                <a:avLst/>
              </a:prstGeom>
              <a:ln w="222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/>
              <p:cNvGrpSpPr/>
              <p:nvPr/>
            </p:nvGrpSpPr>
            <p:grpSpPr>
              <a:xfrm>
                <a:off x="5536141" y="1423247"/>
                <a:ext cx="754393" cy="754393"/>
                <a:chOff x="5738867" y="1423247"/>
                <a:chExt cx="754393" cy="754393"/>
              </a:xfrm>
            </p:grpSpPr>
            <p:sp>
              <p:nvSpPr>
                <p:cNvPr id="175" name="Oval 19">
                  <a:extLst>
                    <a:ext uri="{FF2B5EF4-FFF2-40B4-BE49-F238E27FC236}">
                      <a16:creationId xmlns:a16="http://schemas.microsoft.com/office/drawing/2014/main" id="{E88FCA26-96F0-4D46-928C-129436CDE05B}"/>
                    </a:ext>
                  </a:extLst>
                </p:cNvPr>
                <p:cNvSpPr/>
                <p:nvPr/>
              </p:nvSpPr>
              <p:spPr>
                <a:xfrm>
                  <a:off x="5738867" y="1423247"/>
                  <a:ext cx="754393" cy="754393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 spc="-150" dirty="0">
                    <a:solidFill>
                      <a:srgbClr val="53C3CD"/>
                    </a:solidFill>
                    <a:highlight>
                      <a:srgbClr val="19A5BE"/>
                    </a:highlight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4" name="Freeform 108">
                  <a:extLst>
                    <a:ext uri="{FF2B5EF4-FFF2-40B4-BE49-F238E27FC236}">
                      <a16:creationId xmlns:a16="http://schemas.microsoft.com/office/drawing/2014/main" id="{00FCFE5A-CB9E-C6CD-0FA3-4ECEC2722A19}"/>
                    </a:ext>
                  </a:extLst>
                </p:cNvPr>
                <p:cNvSpPr/>
                <p:nvPr/>
              </p:nvSpPr>
              <p:spPr>
                <a:xfrm>
                  <a:off x="5865135" y="1523166"/>
                  <a:ext cx="501857" cy="55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005" h="376812">
                      <a:moveTo>
                        <a:pt x="179590" y="105941"/>
                      </a:moveTo>
                      <a:cubicBezTo>
                        <a:pt x="189466" y="103284"/>
                        <a:pt x="200229" y="106383"/>
                        <a:pt x="207502" y="113978"/>
                      </a:cubicBezTo>
                      <a:lnTo>
                        <a:pt x="205155" y="116193"/>
                      </a:lnTo>
                      <a:cubicBezTo>
                        <a:pt x="198727" y="109493"/>
                        <a:pt x="189244" y="106732"/>
                        <a:pt x="180543" y="109027"/>
                      </a:cubicBezTo>
                      <a:cubicBezTo>
                        <a:pt x="171284" y="111470"/>
                        <a:pt x="164597" y="119184"/>
                        <a:pt x="163491" y="128699"/>
                      </a:cubicBezTo>
                      <a:lnTo>
                        <a:pt x="160301" y="128192"/>
                      </a:lnTo>
                      <a:cubicBezTo>
                        <a:pt x="160626" y="125509"/>
                        <a:pt x="161343" y="122953"/>
                        <a:pt x="162397" y="120583"/>
                      </a:cubicBezTo>
                      <a:cubicBezTo>
                        <a:pt x="163188" y="118806"/>
                        <a:pt x="164168" y="117134"/>
                        <a:pt x="165317" y="115593"/>
                      </a:cubicBezTo>
                      <a:close/>
                      <a:moveTo>
                        <a:pt x="184774" y="76800"/>
                      </a:moveTo>
                      <a:cubicBezTo>
                        <a:pt x="189722" y="75892"/>
                        <a:pt x="194950" y="76276"/>
                        <a:pt x="199898" y="78055"/>
                      </a:cubicBezTo>
                      <a:lnTo>
                        <a:pt x="198784" y="81085"/>
                      </a:lnTo>
                      <a:cubicBezTo>
                        <a:pt x="190044" y="77951"/>
                        <a:pt x="180324" y="79705"/>
                        <a:pt x="173557" y="85636"/>
                      </a:cubicBezTo>
                      <a:cubicBezTo>
                        <a:pt x="166357" y="91948"/>
                        <a:pt x="163808" y="101834"/>
                        <a:pt x="167057" y="110845"/>
                      </a:cubicBezTo>
                      <a:lnTo>
                        <a:pt x="163976" y="111813"/>
                      </a:lnTo>
                      <a:cubicBezTo>
                        <a:pt x="161264" y="104174"/>
                        <a:pt x="162206" y="95982"/>
                        <a:pt x="166259" y="89343"/>
                      </a:cubicBezTo>
                      <a:lnTo>
                        <a:pt x="171329" y="83298"/>
                      </a:lnTo>
                      <a:cubicBezTo>
                        <a:pt x="175158" y="79908"/>
                        <a:pt x="179826" y="77708"/>
                        <a:pt x="184774" y="76800"/>
                      </a:cubicBezTo>
                      <a:close/>
                      <a:moveTo>
                        <a:pt x="179076" y="24908"/>
                      </a:moveTo>
                      <a:cubicBezTo>
                        <a:pt x="173882" y="25821"/>
                        <a:pt x="169065" y="28595"/>
                        <a:pt x="165693" y="33023"/>
                      </a:cubicBezTo>
                      <a:lnTo>
                        <a:pt x="165081" y="32645"/>
                      </a:lnTo>
                      <a:lnTo>
                        <a:pt x="164343" y="33841"/>
                      </a:lnTo>
                      <a:lnTo>
                        <a:pt x="159156" y="28989"/>
                      </a:lnTo>
                      <a:cubicBezTo>
                        <a:pt x="147650" y="21890"/>
                        <a:pt x="132568" y="25462"/>
                        <a:pt x="125468" y="36968"/>
                      </a:cubicBezTo>
                      <a:cubicBezTo>
                        <a:pt x="125028" y="37682"/>
                        <a:pt x="124628" y="38410"/>
                        <a:pt x="124607" y="39302"/>
                      </a:cubicBezTo>
                      <a:cubicBezTo>
                        <a:pt x="121192" y="53871"/>
                        <a:pt x="126621" y="67918"/>
                        <a:pt x="137512" y="72288"/>
                      </a:cubicBezTo>
                      <a:lnTo>
                        <a:pt x="136408" y="75373"/>
                      </a:lnTo>
                      <a:cubicBezTo>
                        <a:pt x="125065" y="70889"/>
                        <a:pt x="118824" y="57470"/>
                        <a:pt x="120792" y="42874"/>
                      </a:cubicBezTo>
                      <a:cubicBezTo>
                        <a:pt x="110219" y="38045"/>
                        <a:pt x="97555" y="41998"/>
                        <a:pt x="91229" y="52250"/>
                      </a:cubicBezTo>
                      <a:cubicBezTo>
                        <a:pt x="86215" y="60377"/>
                        <a:pt x="87164" y="68019"/>
                        <a:pt x="90995" y="75559"/>
                      </a:cubicBezTo>
                      <a:cubicBezTo>
                        <a:pt x="88405" y="77546"/>
                        <a:pt x="86197" y="80074"/>
                        <a:pt x="84391" y="83001"/>
                      </a:cubicBezTo>
                      <a:cubicBezTo>
                        <a:pt x="75261" y="97799"/>
                        <a:pt x="79855" y="117197"/>
                        <a:pt x="94653" y="126328"/>
                      </a:cubicBezTo>
                      <a:cubicBezTo>
                        <a:pt x="99603" y="129383"/>
                        <a:pt x="105068" y="130901"/>
                        <a:pt x="110449" y="130283"/>
                      </a:cubicBezTo>
                      <a:cubicBezTo>
                        <a:pt x="111461" y="121556"/>
                        <a:pt x="114239" y="112980"/>
                        <a:pt x="118788" y="105103"/>
                      </a:cubicBezTo>
                      <a:lnTo>
                        <a:pt x="122060" y="106993"/>
                      </a:lnTo>
                      <a:cubicBezTo>
                        <a:pt x="117549" y="114804"/>
                        <a:pt x="114885" y="123345"/>
                        <a:pt x="114602" y="132066"/>
                      </a:cubicBezTo>
                      <a:cubicBezTo>
                        <a:pt x="118189" y="142541"/>
                        <a:pt x="127538" y="149533"/>
                        <a:pt x="138054" y="150704"/>
                      </a:cubicBezTo>
                      <a:lnTo>
                        <a:pt x="138622" y="157584"/>
                      </a:lnTo>
                      <a:cubicBezTo>
                        <a:pt x="141809" y="168599"/>
                        <a:pt x="152592" y="175355"/>
                        <a:pt x="163536" y="173320"/>
                      </a:cubicBezTo>
                      <a:lnTo>
                        <a:pt x="163736" y="174011"/>
                      </a:lnTo>
                      <a:lnTo>
                        <a:pt x="165086" y="173621"/>
                      </a:lnTo>
                      <a:lnTo>
                        <a:pt x="165671" y="180699"/>
                      </a:lnTo>
                      <a:cubicBezTo>
                        <a:pt x="169429" y="193686"/>
                        <a:pt x="183003" y="201168"/>
                        <a:pt x="195990" y="197411"/>
                      </a:cubicBezTo>
                      <a:cubicBezTo>
                        <a:pt x="196796" y="197178"/>
                        <a:pt x="197581" y="196907"/>
                        <a:pt x="198196" y="196260"/>
                      </a:cubicBezTo>
                      <a:cubicBezTo>
                        <a:pt x="209934" y="188156"/>
                        <a:pt x="215400" y="175007"/>
                        <a:pt x="211155" y="164763"/>
                      </a:cubicBezTo>
                      <a:cubicBezTo>
                        <a:pt x="205121" y="170199"/>
                        <a:pt x="196738" y="172687"/>
                        <a:pt x="188343" y="171472"/>
                      </a:cubicBezTo>
                      <a:lnTo>
                        <a:pt x="188829" y="168281"/>
                      </a:lnTo>
                      <a:cubicBezTo>
                        <a:pt x="198020" y="169602"/>
                        <a:pt x="207192" y="165939"/>
                        <a:pt x="212635" y="158774"/>
                      </a:cubicBezTo>
                      <a:cubicBezTo>
                        <a:pt x="218427" y="151149"/>
                        <a:pt x="218946" y="140953"/>
                        <a:pt x="213960" y="132774"/>
                      </a:cubicBezTo>
                      <a:lnTo>
                        <a:pt x="216785" y="131210"/>
                      </a:lnTo>
                      <a:cubicBezTo>
                        <a:pt x="222366" y="140465"/>
                        <a:pt x="221779" y="151983"/>
                        <a:pt x="215286" y="160619"/>
                      </a:cubicBezTo>
                      <a:lnTo>
                        <a:pt x="213805" y="162105"/>
                      </a:lnTo>
                      <a:cubicBezTo>
                        <a:pt x="218946" y="172938"/>
                        <a:pt x="214526" y="186813"/>
                        <a:pt x="203421" y="196175"/>
                      </a:cubicBezTo>
                      <a:cubicBezTo>
                        <a:pt x="208012" y="206854"/>
                        <a:pt x="220050" y="212429"/>
                        <a:pt x="231622" y="209082"/>
                      </a:cubicBezTo>
                      <a:cubicBezTo>
                        <a:pt x="239377" y="206838"/>
                        <a:pt x="243741" y="201989"/>
                        <a:pt x="246092" y="195539"/>
                      </a:cubicBezTo>
                      <a:cubicBezTo>
                        <a:pt x="255042" y="199507"/>
                        <a:pt x="265290" y="198199"/>
                        <a:pt x="272958" y="192601"/>
                      </a:cubicBezTo>
                      <a:lnTo>
                        <a:pt x="276795" y="193971"/>
                      </a:lnTo>
                      <a:cubicBezTo>
                        <a:pt x="289009" y="194016"/>
                        <a:pt x="298363" y="193248"/>
                        <a:pt x="304258" y="183694"/>
                      </a:cubicBezTo>
                      <a:cubicBezTo>
                        <a:pt x="309343" y="175453"/>
                        <a:pt x="308953" y="165378"/>
                        <a:pt x="303795" y="157923"/>
                      </a:cubicBezTo>
                      <a:cubicBezTo>
                        <a:pt x="298315" y="164420"/>
                        <a:pt x="291041" y="168177"/>
                        <a:pt x="283702" y="168174"/>
                      </a:cubicBezTo>
                      <a:lnTo>
                        <a:pt x="283555" y="164527"/>
                      </a:lnTo>
                      <a:cubicBezTo>
                        <a:pt x="293404" y="164978"/>
                        <a:pt x="303289" y="157339"/>
                        <a:pt x="308110" y="145450"/>
                      </a:cubicBezTo>
                      <a:cubicBezTo>
                        <a:pt x="311022" y="136198"/>
                        <a:pt x="308752" y="126109"/>
                        <a:pt x="302169" y="119023"/>
                      </a:cubicBezTo>
                      <a:cubicBezTo>
                        <a:pt x="296249" y="127191"/>
                        <a:pt x="286098" y="131525"/>
                        <a:pt x="275782" y="130309"/>
                      </a:cubicBezTo>
                      <a:lnTo>
                        <a:pt x="276183" y="127106"/>
                      </a:lnTo>
                      <a:cubicBezTo>
                        <a:pt x="285405" y="128184"/>
                        <a:pt x="294478" y="124281"/>
                        <a:pt x="299730" y="116974"/>
                      </a:cubicBezTo>
                      <a:lnTo>
                        <a:pt x="300207" y="116045"/>
                      </a:lnTo>
                      <a:cubicBezTo>
                        <a:pt x="300079" y="107222"/>
                        <a:pt x="295342" y="98867"/>
                        <a:pt x="287259" y="93880"/>
                      </a:cubicBezTo>
                      <a:cubicBezTo>
                        <a:pt x="284295" y="92051"/>
                        <a:pt x="281129" y="90828"/>
                        <a:pt x="277855" y="90561"/>
                      </a:cubicBezTo>
                      <a:cubicBezTo>
                        <a:pt x="271916" y="104194"/>
                        <a:pt x="259881" y="112708"/>
                        <a:pt x="248172" y="111695"/>
                      </a:cubicBezTo>
                      <a:cubicBezTo>
                        <a:pt x="248002" y="114741"/>
                        <a:pt x="246936" y="117719"/>
                        <a:pt x="245089" y="120348"/>
                      </a:cubicBezTo>
                      <a:cubicBezTo>
                        <a:pt x="241307" y="125729"/>
                        <a:pt x="234825" y="128827"/>
                        <a:pt x="228007" y="128511"/>
                      </a:cubicBezTo>
                      <a:lnTo>
                        <a:pt x="228158" y="125380"/>
                      </a:lnTo>
                      <a:cubicBezTo>
                        <a:pt x="233848" y="125642"/>
                        <a:pt x="239262" y="123097"/>
                        <a:pt x="242439" y="118667"/>
                      </a:cubicBezTo>
                      <a:cubicBezTo>
                        <a:pt x="244071" y="116391"/>
                        <a:pt x="244987" y="113796"/>
                        <a:pt x="245116" y="111152"/>
                      </a:cubicBezTo>
                      <a:lnTo>
                        <a:pt x="243716" y="110904"/>
                      </a:lnTo>
                      <a:lnTo>
                        <a:pt x="244539" y="108155"/>
                      </a:lnTo>
                      <a:cubicBezTo>
                        <a:pt x="244792" y="106166"/>
                        <a:pt x="244131" y="104285"/>
                        <a:pt x="243078" y="102544"/>
                      </a:cubicBezTo>
                      <a:cubicBezTo>
                        <a:pt x="240257" y="97875"/>
                        <a:pt x="235048" y="94922"/>
                        <a:pt x="229344" y="94755"/>
                      </a:cubicBezTo>
                      <a:lnTo>
                        <a:pt x="229436" y="91621"/>
                      </a:lnTo>
                      <a:cubicBezTo>
                        <a:pt x="236268" y="91821"/>
                        <a:pt x="242499" y="95409"/>
                        <a:pt x="245850" y="101072"/>
                      </a:cubicBezTo>
                      <a:cubicBezTo>
                        <a:pt x="247129" y="103235"/>
                        <a:pt x="247915" y="105575"/>
                        <a:pt x="248037" y="107973"/>
                      </a:cubicBezTo>
                      <a:cubicBezTo>
                        <a:pt x="258268" y="109553"/>
                        <a:pt x="268981" y="102051"/>
                        <a:pt x="274232" y="89778"/>
                      </a:cubicBezTo>
                      <a:cubicBezTo>
                        <a:pt x="278708" y="77339"/>
                        <a:pt x="274020" y="63056"/>
                        <a:pt x="262316" y="55834"/>
                      </a:cubicBezTo>
                      <a:cubicBezTo>
                        <a:pt x="257734" y="53007"/>
                        <a:pt x="252666" y="51626"/>
                        <a:pt x="247691" y="52231"/>
                      </a:cubicBezTo>
                      <a:cubicBezTo>
                        <a:pt x="248705" y="60913"/>
                        <a:pt x="245967" y="69020"/>
                        <a:pt x="239739" y="74185"/>
                      </a:cubicBezTo>
                      <a:lnTo>
                        <a:pt x="237649" y="71664"/>
                      </a:lnTo>
                      <a:cubicBezTo>
                        <a:pt x="244579" y="65918"/>
                        <a:pt x="246481" y="55888"/>
                        <a:pt x="243151" y="45920"/>
                      </a:cubicBezTo>
                      <a:cubicBezTo>
                        <a:pt x="241194" y="40124"/>
                        <a:pt x="237183" y="35004"/>
                        <a:pt x="231542" y="31523"/>
                      </a:cubicBezTo>
                      <a:cubicBezTo>
                        <a:pt x="221392" y="25261"/>
                        <a:pt x="208864" y="26095"/>
                        <a:pt x="199763" y="32668"/>
                      </a:cubicBezTo>
                      <a:lnTo>
                        <a:pt x="194721" y="27952"/>
                      </a:lnTo>
                      <a:cubicBezTo>
                        <a:pt x="189842" y="24941"/>
                        <a:pt x="184271" y="23995"/>
                        <a:pt x="179076" y="24908"/>
                      </a:cubicBezTo>
                      <a:close/>
                      <a:moveTo>
                        <a:pt x="190632" y="62"/>
                      </a:moveTo>
                      <a:cubicBezTo>
                        <a:pt x="300121" y="2329"/>
                        <a:pt x="391248" y="125645"/>
                        <a:pt x="309641" y="225160"/>
                      </a:cubicBezTo>
                      <a:cubicBezTo>
                        <a:pt x="282892" y="251229"/>
                        <a:pt x="279266" y="288859"/>
                        <a:pt x="302841" y="374772"/>
                      </a:cubicBezTo>
                      <a:lnTo>
                        <a:pt x="121266" y="376812"/>
                      </a:lnTo>
                      <a:lnTo>
                        <a:pt x="109025" y="322355"/>
                      </a:lnTo>
                      <a:cubicBezTo>
                        <a:pt x="76580" y="333165"/>
                        <a:pt x="40716" y="329924"/>
                        <a:pt x="28778" y="318327"/>
                      </a:cubicBezTo>
                      <a:cubicBezTo>
                        <a:pt x="22923" y="311868"/>
                        <a:pt x="25422" y="291738"/>
                        <a:pt x="32859" y="276164"/>
                      </a:cubicBezTo>
                      <a:cubicBezTo>
                        <a:pt x="35235" y="270344"/>
                        <a:pt x="23179" y="268321"/>
                        <a:pt x="20618" y="259843"/>
                      </a:cubicBezTo>
                      <a:cubicBezTo>
                        <a:pt x="19440" y="251965"/>
                        <a:pt x="27377" y="251682"/>
                        <a:pt x="30757" y="247602"/>
                      </a:cubicBezTo>
                      <a:lnTo>
                        <a:pt x="18516" y="238938"/>
                      </a:lnTo>
                      <a:cubicBezTo>
                        <a:pt x="12669" y="232923"/>
                        <a:pt x="25811" y="221592"/>
                        <a:pt x="29458" y="212919"/>
                      </a:cubicBezTo>
                      <a:cubicBezTo>
                        <a:pt x="16679" y="208924"/>
                        <a:pt x="7006" y="203466"/>
                        <a:pt x="307" y="196983"/>
                      </a:cubicBezTo>
                      <a:cubicBezTo>
                        <a:pt x="-2572" y="186228"/>
                        <a:pt x="15339" y="171234"/>
                        <a:pt x="31089" y="151672"/>
                      </a:cubicBezTo>
                      <a:cubicBezTo>
                        <a:pt x="47602" y="132201"/>
                        <a:pt x="33821" y="117353"/>
                        <a:pt x="46470" y="75544"/>
                      </a:cubicBezTo>
                      <a:cubicBezTo>
                        <a:pt x="66559" y="23813"/>
                        <a:pt x="114124" y="-1423"/>
                        <a:pt x="190632" y="62"/>
                      </a:cubicBezTo>
                      <a:close/>
                    </a:path>
                  </a:pathLst>
                </a:custGeom>
                <a:solidFill>
                  <a:srgbClr val="53C3CD"/>
                </a:solidFill>
                <a:ln>
                  <a:solidFill>
                    <a:srgbClr val="F1F7F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solidFill>
                      <a:srgbClr val="53C3CD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77842" y="3980855"/>
                <a:ext cx="754393" cy="754393"/>
                <a:chOff x="1479497" y="3980855"/>
                <a:chExt cx="754393" cy="754393"/>
              </a:xfrm>
            </p:grpSpPr>
            <p:sp>
              <p:nvSpPr>
                <p:cNvPr id="169" name="Oval 20">
                  <a:extLst>
                    <a:ext uri="{FF2B5EF4-FFF2-40B4-BE49-F238E27FC236}">
                      <a16:creationId xmlns:a16="http://schemas.microsoft.com/office/drawing/2014/main" id="{CAB30BBF-F98E-4978-954C-B6CA3F3BB96E}"/>
                    </a:ext>
                  </a:extLst>
                </p:cNvPr>
                <p:cNvSpPr/>
                <p:nvPr/>
              </p:nvSpPr>
              <p:spPr>
                <a:xfrm>
                  <a:off x="1479497" y="3980855"/>
                  <a:ext cx="754393" cy="754393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 spc="-15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5" name="Rounded Rectangle 5">
                  <a:extLst>
                    <a:ext uri="{FF2B5EF4-FFF2-40B4-BE49-F238E27FC236}">
                      <a16:creationId xmlns:a16="http://schemas.microsoft.com/office/drawing/2014/main" id="{AADC5CB5-871B-1DD3-D904-21DB68DD880A}"/>
                    </a:ext>
                  </a:extLst>
                </p:cNvPr>
                <p:cNvSpPr/>
                <p:nvPr/>
              </p:nvSpPr>
              <p:spPr>
                <a:xfrm flipH="1">
                  <a:off x="1640436" y="4225446"/>
                  <a:ext cx="432515" cy="359796"/>
                </a:xfrm>
                <a:custGeom>
                  <a:avLst/>
                  <a:gdLst>
                    <a:gd name="connsiteX0" fmla="*/ 1384251 w 3217557"/>
                    <a:gd name="connsiteY0" fmla="*/ 661544 h 2702049"/>
                    <a:gd name="connsiteX1" fmla="*/ 1574067 w 3217557"/>
                    <a:gd name="connsiteY1" fmla="*/ 851360 h 2702049"/>
                    <a:gd name="connsiteX2" fmla="*/ 1384251 w 3217557"/>
                    <a:gd name="connsiteY2" fmla="*/ 1041176 h 2702049"/>
                    <a:gd name="connsiteX3" fmla="*/ 1194435 w 3217557"/>
                    <a:gd name="connsiteY3" fmla="*/ 851360 h 2702049"/>
                    <a:gd name="connsiteX4" fmla="*/ 1384251 w 3217557"/>
                    <a:gd name="connsiteY4" fmla="*/ 661544 h 2702049"/>
                    <a:gd name="connsiteX5" fmla="*/ 1993421 w 3217557"/>
                    <a:gd name="connsiteY5" fmla="*/ 661544 h 2702049"/>
                    <a:gd name="connsiteX6" fmla="*/ 2183237 w 3217557"/>
                    <a:gd name="connsiteY6" fmla="*/ 851360 h 2702049"/>
                    <a:gd name="connsiteX7" fmla="*/ 1993421 w 3217557"/>
                    <a:gd name="connsiteY7" fmla="*/ 1041176 h 2702049"/>
                    <a:gd name="connsiteX8" fmla="*/ 1803605 w 3217557"/>
                    <a:gd name="connsiteY8" fmla="*/ 851360 h 2702049"/>
                    <a:gd name="connsiteX9" fmla="*/ 1993421 w 3217557"/>
                    <a:gd name="connsiteY9" fmla="*/ 661544 h 2702049"/>
                    <a:gd name="connsiteX10" fmla="*/ 2602591 w 3217557"/>
                    <a:gd name="connsiteY10" fmla="*/ 661544 h 2702049"/>
                    <a:gd name="connsiteX11" fmla="*/ 2792407 w 3217557"/>
                    <a:gd name="connsiteY11" fmla="*/ 851360 h 2702049"/>
                    <a:gd name="connsiteX12" fmla="*/ 2602591 w 3217557"/>
                    <a:gd name="connsiteY12" fmla="*/ 1041176 h 2702049"/>
                    <a:gd name="connsiteX13" fmla="*/ 2412775 w 3217557"/>
                    <a:gd name="connsiteY13" fmla="*/ 851360 h 2702049"/>
                    <a:gd name="connsiteX14" fmla="*/ 2602591 w 3217557"/>
                    <a:gd name="connsiteY14" fmla="*/ 661544 h 2702049"/>
                    <a:gd name="connsiteX15" fmla="*/ 677114 w 3217557"/>
                    <a:gd name="connsiteY15" fmla="*/ 569491 h 2702049"/>
                    <a:gd name="connsiteX16" fmla="*/ 330916 w 3217557"/>
                    <a:gd name="connsiteY16" fmla="*/ 569491 h 2702049"/>
                    <a:gd name="connsiteX17" fmla="*/ 0 w 3217557"/>
                    <a:gd name="connsiteY17" fmla="*/ 900407 h 2702049"/>
                    <a:gd name="connsiteX18" fmla="*/ 0 w 3217557"/>
                    <a:gd name="connsiteY18" fmla="*/ 1952009 h 2702049"/>
                    <a:gd name="connsiteX19" fmla="*/ 330916 w 3217557"/>
                    <a:gd name="connsiteY19" fmla="*/ 2282925 h 2702049"/>
                    <a:gd name="connsiteX20" fmla="*/ 711670 w 3217557"/>
                    <a:gd name="connsiteY20" fmla="*/ 2282925 h 2702049"/>
                    <a:gd name="connsiteX21" fmla="*/ 15770 w 3217557"/>
                    <a:gd name="connsiteY21" fmla="*/ 2702049 h 2702049"/>
                    <a:gd name="connsiteX22" fmla="*/ 1294529 w 3217557"/>
                    <a:gd name="connsiteY22" fmla="*/ 2282925 h 2702049"/>
                    <a:gd name="connsiteX23" fmla="*/ 2117356 w 3217557"/>
                    <a:gd name="connsiteY23" fmla="*/ 2282925 h 2702049"/>
                    <a:gd name="connsiteX24" fmla="*/ 2418395 w 3217557"/>
                    <a:gd name="connsiteY24" fmla="*/ 2087951 h 2702049"/>
                    <a:gd name="connsiteX25" fmla="*/ 1830857 w 3217557"/>
                    <a:gd name="connsiteY25" fmla="*/ 1799347 h 2702049"/>
                    <a:gd name="connsiteX26" fmla="*/ 1008030 w 3217557"/>
                    <a:gd name="connsiteY26" fmla="*/ 1799347 h 2702049"/>
                    <a:gd name="connsiteX27" fmla="*/ 677114 w 3217557"/>
                    <a:gd name="connsiteY27" fmla="*/ 1468431 h 2702049"/>
                    <a:gd name="connsiteX28" fmla="*/ 677114 w 3217557"/>
                    <a:gd name="connsiteY28" fmla="*/ 569491 h 2702049"/>
                    <a:gd name="connsiteX29" fmla="*/ 2886641 w 3217557"/>
                    <a:gd name="connsiteY29" fmla="*/ 0 h 2702049"/>
                    <a:gd name="connsiteX30" fmla="*/ 1100201 w 3217557"/>
                    <a:gd name="connsiteY30" fmla="*/ 0 h 2702049"/>
                    <a:gd name="connsiteX31" fmla="*/ 769285 w 3217557"/>
                    <a:gd name="connsiteY31" fmla="*/ 330916 h 2702049"/>
                    <a:gd name="connsiteX32" fmla="*/ 769285 w 3217557"/>
                    <a:gd name="connsiteY32" fmla="*/ 1382518 h 2702049"/>
                    <a:gd name="connsiteX33" fmla="*/ 1100201 w 3217557"/>
                    <a:gd name="connsiteY33" fmla="*/ 1713434 h 2702049"/>
                    <a:gd name="connsiteX34" fmla="*/ 1923028 w 3217557"/>
                    <a:gd name="connsiteY34" fmla="*/ 1713434 h 2702049"/>
                    <a:gd name="connsiteX35" fmla="*/ 3078958 w 3217557"/>
                    <a:gd name="connsiteY35" fmla="*/ 2077967 h 2702049"/>
                    <a:gd name="connsiteX36" fmla="*/ 2505887 w 3217557"/>
                    <a:gd name="connsiteY36" fmla="*/ 1713434 h 2702049"/>
                    <a:gd name="connsiteX37" fmla="*/ 2886641 w 3217557"/>
                    <a:gd name="connsiteY37" fmla="*/ 1713434 h 2702049"/>
                    <a:gd name="connsiteX38" fmla="*/ 3217557 w 3217557"/>
                    <a:gd name="connsiteY38" fmla="*/ 1382518 h 2702049"/>
                    <a:gd name="connsiteX39" fmla="*/ 3217557 w 3217557"/>
                    <a:gd name="connsiteY39" fmla="*/ 330916 h 2702049"/>
                    <a:gd name="connsiteX40" fmla="*/ 2886641 w 3217557"/>
                    <a:gd name="connsiteY40" fmla="*/ 0 h 2702049"/>
                    <a:gd name="connsiteX0" fmla="*/ 1384251 w 3217557"/>
                    <a:gd name="connsiteY0" fmla="*/ 661544 h 2702049"/>
                    <a:gd name="connsiteX1" fmla="*/ 1574067 w 3217557"/>
                    <a:gd name="connsiteY1" fmla="*/ 851360 h 2702049"/>
                    <a:gd name="connsiteX2" fmla="*/ 1384251 w 3217557"/>
                    <a:gd name="connsiteY2" fmla="*/ 1041176 h 2702049"/>
                    <a:gd name="connsiteX3" fmla="*/ 1194435 w 3217557"/>
                    <a:gd name="connsiteY3" fmla="*/ 851360 h 2702049"/>
                    <a:gd name="connsiteX4" fmla="*/ 1384251 w 3217557"/>
                    <a:gd name="connsiteY4" fmla="*/ 661544 h 2702049"/>
                    <a:gd name="connsiteX5" fmla="*/ 1993421 w 3217557"/>
                    <a:gd name="connsiteY5" fmla="*/ 661544 h 2702049"/>
                    <a:gd name="connsiteX6" fmla="*/ 2183237 w 3217557"/>
                    <a:gd name="connsiteY6" fmla="*/ 851360 h 2702049"/>
                    <a:gd name="connsiteX7" fmla="*/ 1993421 w 3217557"/>
                    <a:gd name="connsiteY7" fmla="*/ 1041176 h 2702049"/>
                    <a:gd name="connsiteX8" fmla="*/ 1803605 w 3217557"/>
                    <a:gd name="connsiteY8" fmla="*/ 851360 h 2702049"/>
                    <a:gd name="connsiteX9" fmla="*/ 1993421 w 3217557"/>
                    <a:gd name="connsiteY9" fmla="*/ 661544 h 2702049"/>
                    <a:gd name="connsiteX10" fmla="*/ 2602591 w 3217557"/>
                    <a:gd name="connsiteY10" fmla="*/ 661544 h 2702049"/>
                    <a:gd name="connsiteX11" fmla="*/ 2792407 w 3217557"/>
                    <a:gd name="connsiteY11" fmla="*/ 851360 h 2702049"/>
                    <a:gd name="connsiteX12" fmla="*/ 2602591 w 3217557"/>
                    <a:gd name="connsiteY12" fmla="*/ 1041176 h 2702049"/>
                    <a:gd name="connsiteX13" fmla="*/ 2412775 w 3217557"/>
                    <a:gd name="connsiteY13" fmla="*/ 851360 h 2702049"/>
                    <a:gd name="connsiteX14" fmla="*/ 2602591 w 3217557"/>
                    <a:gd name="connsiteY14" fmla="*/ 661544 h 2702049"/>
                    <a:gd name="connsiteX15" fmla="*/ 677114 w 3217557"/>
                    <a:gd name="connsiteY15" fmla="*/ 569491 h 2702049"/>
                    <a:gd name="connsiteX16" fmla="*/ 330916 w 3217557"/>
                    <a:gd name="connsiteY16" fmla="*/ 569491 h 2702049"/>
                    <a:gd name="connsiteX17" fmla="*/ 0 w 3217557"/>
                    <a:gd name="connsiteY17" fmla="*/ 900407 h 2702049"/>
                    <a:gd name="connsiteX18" fmla="*/ 0 w 3217557"/>
                    <a:gd name="connsiteY18" fmla="*/ 1952009 h 2702049"/>
                    <a:gd name="connsiteX19" fmla="*/ 330916 w 3217557"/>
                    <a:gd name="connsiteY19" fmla="*/ 2282925 h 2702049"/>
                    <a:gd name="connsiteX20" fmla="*/ 711670 w 3217557"/>
                    <a:gd name="connsiteY20" fmla="*/ 2282925 h 2702049"/>
                    <a:gd name="connsiteX21" fmla="*/ 15770 w 3217557"/>
                    <a:gd name="connsiteY21" fmla="*/ 2702049 h 2702049"/>
                    <a:gd name="connsiteX22" fmla="*/ 1294529 w 3217557"/>
                    <a:gd name="connsiteY22" fmla="*/ 2282925 h 2702049"/>
                    <a:gd name="connsiteX23" fmla="*/ 2117356 w 3217557"/>
                    <a:gd name="connsiteY23" fmla="*/ 2282925 h 2702049"/>
                    <a:gd name="connsiteX24" fmla="*/ 2418395 w 3217557"/>
                    <a:gd name="connsiteY24" fmla="*/ 2087951 h 2702049"/>
                    <a:gd name="connsiteX25" fmla="*/ 1830857 w 3217557"/>
                    <a:gd name="connsiteY25" fmla="*/ 1799347 h 2702049"/>
                    <a:gd name="connsiteX26" fmla="*/ 1008030 w 3217557"/>
                    <a:gd name="connsiteY26" fmla="*/ 1799347 h 2702049"/>
                    <a:gd name="connsiteX27" fmla="*/ 677114 w 3217557"/>
                    <a:gd name="connsiteY27" fmla="*/ 1468431 h 2702049"/>
                    <a:gd name="connsiteX28" fmla="*/ 677114 w 3217557"/>
                    <a:gd name="connsiteY28" fmla="*/ 569491 h 2702049"/>
                    <a:gd name="connsiteX29" fmla="*/ 2886641 w 3217557"/>
                    <a:gd name="connsiteY29" fmla="*/ 0 h 2702049"/>
                    <a:gd name="connsiteX30" fmla="*/ 1100201 w 3217557"/>
                    <a:gd name="connsiteY30" fmla="*/ 0 h 2702049"/>
                    <a:gd name="connsiteX31" fmla="*/ 769285 w 3217557"/>
                    <a:gd name="connsiteY31" fmla="*/ 330916 h 2702049"/>
                    <a:gd name="connsiteX32" fmla="*/ 769285 w 3217557"/>
                    <a:gd name="connsiteY32" fmla="*/ 1382518 h 2702049"/>
                    <a:gd name="connsiteX33" fmla="*/ 1100201 w 3217557"/>
                    <a:gd name="connsiteY33" fmla="*/ 1713434 h 2702049"/>
                    <a:gd name="connsiteX34" fmla="*/ 1923028 w 3217557"/>
                    <a:gd name="connsiteY34" fmla="*/ 1713434 h 2702049"/>
                    <a:gd name="connsiteX35" fmla="*/ 3078958 w 3217557"/>
                    <a:gd name="connsiteY35" fmla="*/ 2077967 h 2702049"/>
                    <a:gd name="connsiteX36" fmla="*/ 2505887 w 3217557"/>
                    <a:gd name="connsiteY36" fmla="*/ 1713434 h 2702049"/>
                    <a:gd name="connsiteX37" fmla="*/ 2886641 w 3217557"/>
                    <a:gd name="connsiteY37" fmla="*/ 1713434 h 2702049"/>
                    <a:gd name="connsiteX38" fmla="*/ 3217557 w 3217557"/>
                    <a:gd name="connsiteY38" fmla="*/ 1382518 h 2702049"/>
                    <a:gd name="connsiteX39" fmla="*/ 3217557 w 3217557"/>
                    <a:gd name="connsiteY39" fmla="*/ 330916 h 2702049"/>
                    <a:gd name="connsiteX40" fmla="*/ 2886641 w 3217557"/>
                    <a:gd name="connsiteY40" fmla="*/ 0 h 2702049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217557" h="2654282">
                      <a:moveTo>
                        <a:pt x="1384251" y="661544"/>
                      </a:moveTo>
                      <a:cubicBezTo>
                        <a:pt x="1489083" y="661544"/>
                        <a:pt x="1574067" y="746528"/>
                        <a:pt x="1574067" y="851360"/>
                      </a:cubicBezTo>
                      <a:cubicBezTo>
                        <a:pt x="1574067" y="956192"/>
                        <a:pt x="1489083" y="1041176"/>
                        <a:pt x="1384251" y="1041176"/>
                      </a:cubicBezTo>
                      <a:cubicBezTo>
                        <a:pt x="1279419" y="1041176"/>
                        <a:pt x="1194435" y="956192"/>
                        <a:pt x="1194435" y="851360"/>
                      </a:cubicBezTo>
                      <a:cubicBezTo>
                        <a:pt x="1194435" y="746528"/>
                        <a:pt x="1279419" y="661544"/>
                        <a:pt x="1384251" y="661544"/>
                      </a:cubicBezTo>
                      <a:close/>
                      <a:moveTo>
                        <a:pt x="1993421" y="661544"/>
                      </a:moveTo>
                      <a:cubicBezTo>
                        <a:pt x="2098253" y="661544"/>
                        <a:pt x="2183237" y="746528"/>
                        <a:pt x="2183237" y="851360"/>
                      </a:cubicBezTo>
                      <a:cubicBezTo>
                        <a:pt x="2183237" y="956192"/>
                        <a:pt x="2098253" y="1041176"/>
                        <a:pt x="1993421" y="1041176"/>
                      </a:cubicBezTo>
                      <a:cubicBezTo>
                        <a:pt x="1888589" y="1041176"/>
                        <a:pt x="1803605" y="956192"/>
                        <a:pt x="1803605" y="851360"/>
                      </a:cubicBezTo>
                      <a:cubicBezTo>
                        <a:pt x="1803605" y="746528"/>
                        <a:pt x="1888589" y="661544"/>
                        <a:pt x="1993421" y="661544"/>
                      </a:cubicBezTo>
                      <a:close/>
                      <a:moveTo>
                        <a:pt x="2602591" y="661544"/>
                      </a:moveTo>
                      <a:cubicBezTo>
                        <a:pt x="2707423" y="661544"/>
                        <a:pt x="2792407" y="746528"/>
                        <a:pt x="2792407" y="851360"/>
                      </a:cubicBezTo>
                      <a:cubicBezTo>
                        <a:pt x="2792407" y="956192"/>
                        <a:pt x="2707423" y="1041176"/>
                        <a:pt x="2602591" y="1041176"/>
                      </a:cubicBezTo>
                      <a:cubicBezTo>
                        <a:pt x="2497759" y="1041176"/>
                        <a:pt x="2412775" y="956192"/>
                        <a:pt x="2412775" y="851360"/>
                      </a:cubicBezTo>
                      <a:cubicBezTo>
                        <a:pt x="2412775" y="746528"/>
                        <a:pt x="2497759" y="661544"/>
                        <a:pt x="2602591" y="661544"/>
                      </a:cubicBezTo>
                      <a:close/>
                      <a:moveTo>
                        <a:pt x="677114" y="569491"/>
                      </a:moveTo>
                      <a:lnTo>
                        <a:pt x="330916" y="569491"/>
                      </a:lnTo>
                      <a:cubicBezTo>
                        <a:pt x="148156" y="569491"/>
                        <a:pt x="0" y="717647"/>
                        <a:pt x="0" y="900407"/>
                      </a:cubicBezTo>
                      <a:lnTo>
                        <a:pt x="0" y="1952009"/>
                      </a:lnTo>
                      <a:cubicBezTo>
                        <a:pt x="0" y="2134769"/>
                        <a:pt x="148156" y="2282925"/>
                        <a:pt x="330916" y="2282925"/>
                      </a:cubicBezTo>
                      <a:lnTo>
                        <a:pt x="711670" y="2282925"/>
                      </a:lnTo>
                      <a:cubicBezTo>
                        <a:pt x="639726" y="2394386"/>
                        <a:pt x="647101" y="2475544"/>
                        <a:pt x="275077" y="2654282"/>
                      </a:cubicBezTo>
                      <a:cubicBezTo>
                        <a:pt x="900998" y="2583693"/>
                        <a:pt x="998412" y="2552618"/>
                        <a:pt x="1294529" y="2282925"/>
                      </a:cubicBezTo>
                      <a:lnTo>
                        <a:pt x="2117356" y="2282925"/>
                      </a:lnTo>
                      <a:cubicBezTo>
                        <a:pt x="2251554" y="2282925"/>
                        <a:pt x="2367095" y="2203043"/>
                        <a:pt x="2418395" y="2087951"/>
                      </a:cubicBezTo>
                      <a:cubicBezTo>
                        <a:pt x="2205538" y="2022975"/>
                        <a:pt x="2032941" y="1932583"/>
                        <a:pt x="1830857" y="1799347"/>
                      </a:cubicBezTo>
                      <a:lnTo>
                        <a:pt x="1008030" y="1799347"/>
                      </a:lnTo>
                      <a:cubicBezTo>
                        <a:pt x="825270" y="1799347"/>
                        <a:pt x="677114" y="1651191"/>
                        <a:pt x="677114" y="1468431"/>
                      </a:cubicBezTo>
                      <a:lnTo>
                        <a:pt x="677114" y="569491"/>
                      </a:lnTo>
                      <a:close/>
                      <a:moveTo>
                        <a:pt x="2886641" y="0"/>
                      </a:moveTo>
                      <a:lnTo>
                        <a:pt x="1100201" y="0"/>
                      </a:lnTo>
                      <a:cubicBezTo>
                        <a:pt x="917441" y="0"/>
                        <a:pt x="769285" y="148156"/>
                        <a:pt x="769285" y="330916"/>
                      </a:cubicBezTo>
                      <a:lnTo>
                        <a:pt x="769285" y="1382518"/>
                      </a:lnTo>
                      <a:cubicBezTo>
                        <a:pt x="769285" y="1565278"/>
                        <a:pt x="917441" y="1713434"/>
                        <a:pt x="1100201" y="1713434"/>
                      </a:cubicBezTo>
                      <a:lnTo>
                        <a:pt x="1923028" y="1713434"/>
                      </a:lnTo>
                      <a:cubicBezTo>
                        <a:pt x="2301032" y="1962656"/>
                        <a:pt x="2453037" y="2007378"/>
                        <a:pt x="3078958" y="2077967"/>
                      </a:cubicBezTo>
                      <a:cubicBezTo>
                        <a:pt x="2713759" y="1878758"/>
                        <a:pt x="2673367" y="1899957"/>
                        <a:pt x="2505887" y="1713434"/>
                      </a:cubicBezTo>
                      <a:lnTo>
                        <a:pt x="2886641" y="1713434"/>
                      </a:lnTo>
                      <a:cubicBezTo>
                        <a:pt x="3069401" y="1713434"/>
                        <a:pt x="3217557" y="1565278"/>
                        <a:pt x="3217557" y="1382518"/>
                      </a:cubicBezTo>
                      <a:lnTo>
                        <a:pt x="3217557" y="330916"/>
                      </a:lnTo>
                      <a:cubicBezTo>
                        <a:pt x="3217557" y="148156"/>
                        <a:pt x="3069401" y="0"/>
                        <a:pt x="288664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587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9592785" y="3995928"/>
                <a:ext cx="754393" cy="724247"/>
                <a:chOff x="9778330" y="3933561"/>
                <a:chExt cx="754393" cy="724247"/>
              </a:xfrm>
            </p:grpSpPr>
            <p:sp>
              <p:nvSpPr>
                <p:cNvPr id="168" name="Oval 19">
                  <a:extLst>
                    <a:ext uri="{FF2B5EF4-FFF2-40B4-BE49-F238E27FC236}">
                      <a16:creationId xmlns:a16="http://schemas.microsoft.com/office/drawing/2014/main" id="{8BB8C4E6-3DC2-4E4C-B040-CC7B5FA40560}"/>
                    </a:ext>
                  </a:extLst>
                </p:cNvPr>
                <p:cNvSpPr/>
                <p:nvPr/>
              </p:nvSpPr>
              <p:spPr>
                <a:xfrm>
                  <a:off x="9778330" y="3933561"/>
                  <a:ext cx="754393" cy="724247"/>
                </a:xfrm>
                <a:prstGeom prst="ellipse">
                  <a:avLst/>
                </a:prstGeom>
                <a:solidFill>
                  <a:srgbClr val="0587AF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b="1" spc="-15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6" name="Oval 44">
                  <a:extLst>
                    <a:ext uri="{FF2B5EF4-FFF2-40B4-BE49-F238E27FC236}">
                      <a16:creationId xmlns:a16="http://schemas.microsoft.com/office/drawing/2014/main" id="{261075C7-3D8F-9516-9269-5F033B2E9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81821" y="4088856"/>
                  <a:ext cx="347410" cy="41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114" h="3240000">
                      <a:moveTo>
                        <a:pt x="2519839" y="2469622"/>
                      </a:moveTo>
                      <a:lnTo>
                        <a:pt x="2201779" y="2787682"/>
                      </a:lnTo>
                      <a:lnTo>
                        <a:pt x="2003023" y="2588926"/>
                      </a:lnTo>
                      <a:lnTo>
                        <a:pt x="1901669" y="2690281"/>
                      </a:lnTo>
                      <a:lnTo>
                        <a:pt x="2203868" y="2992480"/>
                      </a:lnTo>
                      <a:lnTo>
                        <a:pt x="2305222" y="2891125"/>
                      </a:lnTo>
                      <a:lnTo>
                        <a:pt x="2303133" y="2889037"/>
                      </a:lnTo>
                      <a:lnTo>
                        <a:pt x="2621194" y="2570977"/>
                      </a:lnTo>
                      <a:close/>
                      <a:moveTo>
                        <a:pt x="2263914" y="2238970"/>
                      </a:moveTo>
                      <a:cubicBezTo>
                        <a:pt x="2516419" y="2238970"/>
                        <a:pt x="2721114" y="2443665"/>
                        <a:pt x="2721114" y="2696170"/>
                      </a:cubicBezTo>
                      <a:cubicBezTo>
                        <a:pt x="2721114" y="2948675"/>
                        <a:pt x="2516419" y="3153370"/>
                        <a:pt x="2263914" y="3153370"/>
                      </a:cubicBezTo>
                      <a:cubicBezTo>
                        <a:pt x="2011409" y="3153370"/>
                        <a:pt x="1806714" y="2948675"/>
                        <a:pt x="1806714" y="2696170"/>
                      </a:cubicBezTo>
                      <a:cubicBezTo>
                        <a:pt x="1806714" y="2443665"/>
                        <a:pt x="2011409" y="2238970"/>
                        <a:pt x="2263914" y="2238970"/>
                      </a:cubicBezTo>
                      <a:close/>
                      <a:moveTo>
                        <a:pt x="1576134" y="17032"/>
                      </a:moveTo>
                      <a:lnTo>
                        <a:pt x="2276728" y="17032"/>
                      </a:lnTo>
                      <a:lnTo>
                        <a:pt x="2276728" y="17033"/>
                      </a:lnTo>
                      <a:lnTo>
                        <a:pt x="1576135" y="17033"/>
                      </a:lnTo>
                      <a:close/>
                      <a:moveTo>
                        <a:pt x="0" y="17032"/>
                      </a:moveTo>
                      <a:lnTo>
                        <a:pt x="1321887" y="17032"/>
                      </a:lnTo>
                      <a:lnTo>
                        <a:pt x="1321887" y="996125"/>
                      </a:lnTo>
                      <a:lnTo>
                        <a:pt x="2276728" y="996125"/>
                      </a:lnTo>
                      <a:lnTo>
                        <a:pt x="2276728" y="2160187"/>
                      </a:lnTo>
                      <a:cubicBezTo>
                        <a:pt x="1979345" y="2161001"/>
                        <a:pt x="1738579" y="2402384"/>
                        <a:pt x="1738579" y="2700000"/>
                      </a:cubicBezTo>
                      <a:cubicBezTo>
                        <a:pt x="1738579" y="2997617"/>
                        <a:pt x="1979345" y="3238999"/>
                        <a:pt x="2276728" y="3239814"/>
                      </a:cubicBezTo>
                      <a:lnTo>
                        <a:pt x="2276728" y="3240000"/>
                      </a:lnTo>
                      <a:lnTo>
                        <a:pt x="0" y="3240000"/>
                      </a:lnTo>
                      <a:close/>
                      <a:moveTo>
                        <a:pt x="1436085" y="0"/>
                      </a:moveTo>
                      <a:lnTo>
                        <a:pt x="2287664" y="888809"/>
                      </a:lnTo>
                      <a:lnTo>
                        <a:pt x="1436085" y="8888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9A5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spc="-150" dirty="0">
                    <a:solidFill>
                      <a:srgbClr val="19A5BE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922555" y="2299467"/>
                <a:ext cx="2514458" cy="911363"/>
                <a:chOff x="4969714" y="2299467"/>
                <a:chExt cx="2514458" cy="911363"/>
              </a:xfrm>
            </p:grpSpPr>
            <p:sp>
              <p:nvSpPr>
                <p:cNvPr id="173" name="Text Placeholder 30">
                  <a:extLst>
                    <a:ext uri="{FF2B5EF4-FFF2-40B4-BE49-F238E27FC236}">
                      <a16:creationId xmlns:a16="http://schemas.microsoft.com/office/drawing/2014/main" id="{9ED0DCA1-3352-478B-B8C8-EB4C957277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69714" y="2299467"/>
                  <a:ext cx="2514458" cy="386085"/>
                </a:xfrm>
                <a:prstGeom prst="rect">
                  <a:avLst/>
                </a:prstGeom>
              </p:spPr>
              <p:txBody>
                <a:bodyPr anchor="t"/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800" i="0" spc="-150" dirty="0">
                      <a:solidFill>
                        <a:srgbClr val="222222"/>
                      </a:solidFill>
                      <a:effectLst/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언어모델</a:t>
                  </a:r>
                  <a:r>
                    <a:rPr lang="en-US" altLang="ko-KR" sz="1800" i="0" spc="-150" dirty="0">
                      <a:solidFill>
                        <a:srgbClr val="222222"/>
                      </a:solidFill>
                      <a:effectLst/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(Language Model)</a:t>
                  </a:r>
                </a:p>
                <a:p>
                  <a:endParaRPr lang="ko-KR" altLang="en-US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5050328" y="2685555"/>
                  <a:ext cx="2353230" cy="525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spc="-150" dirty="0" smtClean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BERT </a:t>
                  </a:r>
                  <a:r>
                    <a:rPr lang="ko-KR" altLang="en-US" sz="1400" spc="-150" dirty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모델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spc="-150" dirty="0" smtClean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GPT </a:t>
                  </a:r>
                  <a:r>
                    <a:rPr lang="ko-KR" altLang="en-US" sz="1400" spc="-150" dirty="0" smtClean="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모델</a:t>
                  </a:r>
                  <a:endParaRPr lang="ko-KR" altLang="en-US" sz="1400" spc="-15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31" name="TextBox 30"/>
          <p:cNvSpPr txBox="1"/>
          <p:nvPr/>
        </p:nvSpPr>
        <p:spPr>
          <a:xfrm>
            <a:off x="4870578" y="473376"/>
            <a:ext cx="24508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1035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개체 틀 3" descr="스크린샷, 만화 영화, 의류이(가) 표시된 사진&#10;&#10;자동 생성된 설명">
            <a:extLst>
              <a:ext uri="{FF2B5EF4-FFF2-40B4-BE49-F238E27FC236}">
                <a16:creationId xmlns:a16="http://schemas.microsoft.com/office/drawing/2014/main" id="{53AB603B-FCF0-1E56-CF17-F9BFD171FC9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r="20721"/>
          <a:stretch>
            <a:fillRect/>
          </a:stretch>
        </p:blipFill>
        <p:spPr>
          <a:xfrm>
            <a:off x="5268913" y="0"/>
            <a:ext cx="6923087" cy="6858000"/>
          </a:xfr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 rot="17173995">
            <a:off x="10533709" y="5562256"/>
            <a:ext cx="1753564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>
            <a:off x="11218757" y="6147582"/>
            <a:ext cx="973243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906803" y="2576950"/>
            <a:ext cx="5208247" cy="2424097"/>
            <a:chOff x="893002" y="2578026"/>
            <a:chExt cx="5208247" cy="242409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893002" y="2578026"/>
              <a:ext cx="5208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03. Logic Flow</a:t>
              </a:r>
              <a:endPara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978727" y="3537959"/>
              <a:ext cx="3584864" cy="400110"/>
              <a:chOff x="1171575" y="3751719"/>
              <a:chExt cx="3584864" cy="40011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6D39CC-26D9-7C6E-9C55-1889773850A6}"/>
                  </a:ext>
                </a:extLst>
              </p:cNvPr>
              <p:cNvSpPr txBox="1"/>
              <p:nvPr/>
            </p:nvSpPr>
            <p:spPr>
              <a:xfrm>
                <a:off x="1554819" y="3751719"/>
                <a:ext cx="3201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Logic </a:t>
                </a:r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및 코드 설명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71575" y="3751719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978727" y="4069986"/>
              <a:ext cx="4432912" cy="707886"/>
              <a:chOff x="1171575" y="4287822"/>
              <a:chExt cx="4432912" cy="70788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B1E522-2205-2325-A473-CCACF5F6258E}"/>
                  </a:ext>
                </a:extLst>
              </p:cNvPr>
              <p:cNvSpPr txBox="1"/>
              <p:nvPr/>
            </p:nvSpPr>
            <p:spPr>
              <a:xfrm>
                <a:off x="1554818" y="4287822"/>
                <a:ext cx="40496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BERT </a:t>
                </a:r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모델의 한계와 </a:t>
                </a:r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GPT </a:t>
                </a:r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모델 사용</a:t>
                </a:r>
                <a:endPara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71575" y="4287822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978727" y="4602013"/>
              <a:ext cx="4183823" cy="400110"/>
              <a:chOff x="1171575" y="4823925"/>
              <a:chExt cx="4183823" cy="4001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0C3BD3-27F4-993A-051B-FD4D449A7B2B}"/>
                  </a:ext>
                </a:extLst>
              </p:cNvPr>
              <p:cNvSpPr txBox="1"/>
              <p:nvPr/>
            </p:nvSpPr>
            <p:spPr>
              <a:xfrm>
                <a:off x="1554819" y="4823925"/>
                <a:ext cx="38005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서비스 활용 </a:t>
                </a:r>
                <a:r>
                  <a:rPr lang="ko-KR" altLang="en-US" sz="20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기대효과</a:t>
                </a:r>
                <a:endPara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171575" y="4823925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3.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449025" y="188192"/>
            <a:ext cx="4976415" cy="2092881"/>
            <a:chOff x="4413012" y="1645867"/>
            <a:chExt cx="4642873" cy="20928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67"/>
              <a:ext cx="326292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hat Bot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672232" y="2839812"/>
              <a:ext cx="282008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spc="-15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NEW WORD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413012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spc="-15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10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02120" y="171280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Logic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1B8350-015F-4D51-B7F4-5DFAF0A13813}"/>
              </a:ext>
            </a:extLst>
          </p:cNvPr>
          <p:cNvGrpSpPr/>
          <p:nvPr/>
        </p:nvGrpSpPr>
        <p:grpSpPr>
          <a:xfrm>
            <a:off x="442637" y="3203447"/>
            <a:ext cx="1906103" cy="1047308"/>
            <a:chOff x="442637" y="3429000"/>
            <a:chExt cx="1906103" cy="1047308"/>
          </a:xfrm>
          <a:solidFill>
            <a:srgbClr val="76C288"/>
          </a:solidFill>
        </p:grpSpPr>
        <p:sp>
          <p:nvSpPr>
            <p:cNvPr id="49" name="모서리가 둥근 직사각형 24">
              <a:extLst>
                <a:ext uri="{FF2B5EF4-FFF2-40B4-BE49-F238E27FC236}">
                  <a16:creationId xmlns:a16="http://schemas.microsoft.com/office/drawing/2014/main" id="{EEC60D09-0D05-4B3F-911F-DF07C913C0DF}"/>
                </a:ext>
              </a:extLst>
            </p:cNvPr>
            <p:cNvSpPr/>
            <p:nvPr/>
          </p:nvSpPr>
          <p:spPr>
            <a:xfrm>
              <a:off x="44263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860573-758D-485D-BB64-D8F50FFAA4F9}"/>
                </a:ext>
              </a:extLst>
            </p:cNvPr>
            <p:cNvSpPr txBox="1"/>
            <p:nvPr/>
          </p:nvSpPr>
          <p:spPr>
            <a:xfrm>
              <a:off x="692461" y="3587939"/>
              <a:ext cx="1406454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Input 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문장 입력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24194-2387-43EE-B2FF-1C0D60BC9BE3}"/>
              </a:ext>
            </a:extLst>
          </p:cNvPr>
          <p:cNvGrpSpPr/>
          <p:nvPr/>
        </p:nvGrpSpPr>
        <p:grpSpPr>
          <a:xfrm>
            <a:off x="2792793" y="3203447"/>
            <a:ext cx="1906103" cy="1047308"/>
            <a:chOff x="2758547" y="3429000"/>
            <a:chExt cx="1906103" cy="1047308"/>
          </a:xfrm>
          <a:solidFill>
            <a:srgbClr val="76C288"/>
          </a:solidFill>
        </p:grpSpPr>
        <p:sp>
          <p:nvSpPr>
            <p:cNvPr id="50" name="모서리가 둥근 직사각형 24">
              <a:extLst>
                <a:ext uri="{FF2B5EF4-FFF2-40B4-BE49-F238E27FC236}">
                  <a16:creationId xmlns:a16="http://schemas.microsoft.com/office/drawing/2014/main" id="{32857E9A-483C-4771-9E88-46A4F4822B2F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82389A-AE2D-481E-AE5E-9260C5769357}"/>
                </a:ext>
              </a:extLst>
            </p:cNvPr>
            <p:cNvSpPr txBox="1"/>
            <p:nvPr/>
          </p:nvSpPr>
          <p:spPr>
            <a:xfrm>
              <a:off x="3008371" y="3587939"/>
              <a:ext cx="1406454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신조어를</a:t>
              </a:r>
              <a:endParaRPr lang="en-US" altLang="ko-KR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유사어로 치환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8590BAC-FBFD-4BFB-8AAC-A71B1E3E48CF}"/>
              </a:ext>
            </a:extLst>
          </p:cNvPr>
          <p:cNvGrpSpPr/>
          <p:nvPr/>
        </p:nvGrpSpPr>
        <p:grpSpPr>
          <a:xfrm>
            <a:off x="5137811" y="4755857"/>
            <a:ext cx="1906103" cy="1047308"/>
            <a:chOff x="2758547" y="3429000"/>
            <a:chExt cx="1906103" cy="1047308"/>
          </a:xfrm>
          <a:solidFill>
            <a:srgbClr val="92D050"/>
          </a:solidFill>
        </p:grpSpPr>
        <p:sp>
          <p:nvSpPr>
            <p:cNvPr id="63" name="모서리가 둥근 직사각형 24">
              <a:extLst>
                <a:ext uri="{FF2B5EF4-FFF2-40B4-BE49-F238E27FC236}">
                  <a16:creationId xmlns:a16="http://schemas.microsoft.com/office/drawing/2014/main" id="{1ED8365B-38F7-41C5-8EEC-0A008DB9517E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AE52B7-EAC1-466E-A591-9439EB7EFCE8}"/>
                </a:ext>
              </a:extLst>
            </p:cNvPr>
            <p:cNvSpPr txBox="1"/>
            <p:nvPr/>
          </p:nvSpPr>
          <p:spPr>
            <a:xfrm>
              <a:off x="3008371" y="3587939"/>
              <a:ext cx="1406454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자연스러운</a:t>
              </a:r>
              <a:endParaRPr lang="en-US" altLang="ko-KR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문장 평가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49C1886-6806-4FBB-BE93-026048B9917B}"/>
              </a:ext>
            </a:extLst>
          </p:cNvPr>
          <p:cNvGrpSpPr/>
          <p:nvPr/>
        </p:nvGrpSpPr>
        <p:grpSpPr>
          <a:xfrm>
            <a:off x="7364443" y="4755858"/>
            <a:ext cx="1906103" cy="1047308"/>
            <a:chOff x="2758547" y="3429000"/>
            <a:chExt cx="1906103" cy="1047308"/>
          </a:xfrm>
          <a:solidFill>
            <a:srgbClr val="92D050"/>
          </a:solidFill>
        </p:grpSpPr>
        <p:sp>
          <p:nvSpPr>
            <p:cNvPr id="69" name="모서리가 둥근 직사각형 24">
              <a:extLst>
                <a:ext uri="{FF2B5EF4-FFF2-40B4-BE49-F238E27FC236}">
                  <a16:creationId xmlns:a16="http://schemas.microsoft.com/office/drawing/2014/main" id="{E613C6DE-E46A-4224-AEE5-C88BD5EA6FF1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D6E3C2-AE28-4C84-A5E1-0DA7B8AC6062}"/>
                </a:ext>
              </a:extLst>
            </p:cNvPr>
            <p:cNvSpPr txBox="1"/>
            <p:nvPr/>
          </p:nvSpPr>
          <p:spPr>
            <a:xfrm>
              <a:off x="3008371" y="3587939"/>
              <a:ext cx="1406454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GPT </a:t>
              </a: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모델을</a:t>
              </a:r>
              <a:endParaRPr lang="en-US" altLang="ko-KR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통한 증강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C3AF89E-1D1D-41CB-AA75-4C641A55B906}"/>
              </a:ext>
            </a:extLst>
          </p:cNvPr>
          <p:cNvGrpSpPr/>
          <p:nvPr/>
        </p:nvGrpSpPr>
        <p:grpSpPr>
          <a:xfrm>
            <a:off x="9591074" y="4755858"/>
            <a:ext cx="2365795" cy="1047308"/>
            <a:chOff x="2758547" y="3429000"/>
            <a:chExt cx="1906103" cy="1047308"/>
          </a:xfrm>
          <a:solidFill>
            <a:srgbClr val="92D050"/>
          </a:solidFill>
        </p:grpSpPr>
        <p:sp>
          <p:nvSpPr>
            <p:cNvPr id="74" name="모서리가 둥근 직사각형 24">
              <a:extLst>
                <a:ext uri="{FF2B5EF4-FFF2-40B4-BE49-F238E27FC236}">
                  <a16:creationId xmlns:a16="http://schemas.microsoft.com/office/drawing/2014/main" id="{C11A4A4C-4A30-4D12-8350-42A7FADEA579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2019E1-DA89-4819-8BF2-41785025C435}"/>
                </a:ext>
              </a:extLst>
            </p:cNvPr>
            <p:cNvSpPr txBox="1"/>
            <p:nvPr/>
          </p:nvSpPr>
          <p:spPr>
            <a:xfrm>
              <a:off x="2834546" y="3587939"/>
              <a:ext cx="1754106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증강된 문장과</a:t>
              </a:r>
              <a:endParaRPr lang="en-US" altLang="ko-KR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자연스러운 문장을 비교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D56E525-5D4F-4F6B-9914-BA2A1DCF78D6}"/>
              </a:ext>
            </a:extLst>
          </p:cNvPr>
          <p:cNvGrpSpPr/>
          <p:nvPr/>
        </p:nvGrpSpPr>
        <p:grpSpPr>
          <a:xfrm>
            <a:off x="5137811" y="1651039"/>
            <a:ext cx="1906103" cy="1047308"/>
            <a:chOff x="2758547" y="3429000"/>
            <a:chExt cx="1906103" cy="1047308"/>
          </a:xfrm>
          <a:solidFill>
            <a:srgbClr val="5AB4C1"/>
          </a:solidFill>
        </p:grpSpPr>
        <p:sp>
          <p:nvSpPr>
            <p:cNvPr id="84" name="모서리가 둥근 직사각형 24">
              <a:extLst>
                <a:ext uri="{FF2B5EF4-FFF2-40B4-BE49-F238E27FC236}">
                  <a16:creationId xmlns:a16="http://schemas.microsoft.com/office/drawing/2014/main" id="{23510A45-715F-4BBE-9C74-BE76E185920F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47E2BE-53D0-4DE0-9C9D-D9BFC1DB79D4}"/>
                </a:ext>
              </a:extLst>
            </p:cNvPr>
            <p:cNvSpPr txBox="1"/>
            <p:nvPr/>
          </p:nvSpPr>
          <p:spPr>
            <a:xfrm>
              <a:off x="3008371" y="3754138"/>
              <a:ext cx="1406454" cy="3970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MASK </a:t>
              </a: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생성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8198036-8577-4F2D-8860-0CE52359A86C}"/>
              </a:ext>
            </a:extLst>
          </p:cNvPr>
          <p:cNvGrpSpPr/>
          <p:nvPr/>
        </p:nvGrpSpPr>
        <p:grpSpPr>
          <a:xfrm>
            <a:off x="7364443" y="1651039"/>
            <a:ext cx="1906103" cy="1047308"/>
            <a:chOff x="2758547" y="3429000"/>
            <a:chExt cx="1906103" cy="1047308"/>
          </a:xfrm>
          <a:solidFill>
            <a:srgbClr val="5AB4C1"/>
          </a:solidFill>
        </p:grpSpPr>
        <p:sp>
          <p:nvSpPr>
            <p:cNvPr id="82" name="모서리가 둥근 직사각형 24">
              <a:extLst>
                <a:ext uri="{FF2B5EF4-FFF2-40B4-BE49-F238E27FC236}">
                  <a16:creationId xmlns:a16="http://schemas.microsoft.com/office/drawing/2014/main" id="{921787FC-AB85-4E8F-8E7D-76DF22B0E412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2AAE773-F4FF-44CA-B8A1-CC7ABF382DA2}"/>
                </a:ext>
              </a:extLst>
            </p:cNvPr>
            <p:cNvSpPr txBox="1"/>
            <p:nvPr/>
          </p:nvSpPr>
          <p:spPr>
            <a:xfrm>
              <a:off x="3008371" y="3754138"/>
              <a:ext cx="1406454" cy="3970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단어 예측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342AEFE-54A7-4860-8507-42CD5DCD7D47}"/>
              </a:ext>
            </a:extLst>
          </p:cNvPr>
          <p:cNvGrpSpPr/>
          <p:nvPr/>
        </p:nvGrpSpPr>
        <p:grpSpPr>
          <a:xfrm>
            <a:off x="9591075" y="1651038"/>
            <a:ext cx="1906103" cy="1047308"/>
            <a:chOff x="2758547" y="3429000"/>
            <a:chExt cx="1906103" cy="1047308"/>
          </a:xfrm>
          <a:solidFill>
            <a:srgbClr val="5AB4C1"/>
          </a:solidFill>
        </p:grpSpPr>
        <p:sp>
          <p:nvSpPr>
            <p:cNvPr id="80" name="모서리가 둥근 직사각형 24">
              <a:extLst>
                <a:ext uri="{FF2B5EF4-FFF2-40B4-BE49-F238E27FC236}">
                  <a16:creationId xmlns:a16="http://schemas.microsoft.com/office/drawing/2014/main" id="{992B2BC8-AC1A-4D11-AFDA-DEDC63CB57D5}"/>
                </a:ext>
              </a:extLst>
            </p:cNvPr>
            <p:cNvSpPr/>
            <p:nvPr/>
          </p:nvSpPr>
          <p:spPr>
            <a:xfrm>
              <a:off x="2758547" y="3429000"/>
              <a:ext cx="1906103" cy="1047308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70EB4F7-112A-42A9-98D2-058D4AEF654A}"/>
                </a:ext>
              </a:extLst>
            </p:cNvPr>
            <p:cNvSpPr txBox="1"/>
            <p:nvPr/>
          </p:nvSpPr>
          <p:spPr>
            <a:xfrm>
              <a:off x="3008371" y="3587939"/>
              <a:ext cx="1406454" cy="729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자연스러운</a:t>
              </a:r>
              <a:endParaRPr lang="en-US" altLang="ko-KR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문장 평가</a:t>
              </a: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F2E6384-63F3-4479-85BA-C5C960E33EDD}"/>
              </a:ext>
            </a:extLst>
          </p:cNvPr>
          <p:cNvSpPr/>
          <p:nvPr/>
        </p:nvSpPr>
        <p:spPr>
          <a:xfrm>
            <a:off x="2348739" y="3545812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1AA46597-4A1A-41C6-9BEF-D29E5CDE4F7E}"/>
              </a:ext>
            </a:extLst>
          </p:cNvPr>
          <p:cNvSpPr/>
          <p:nvPr/>
        </p:nvSpPr>
        <p:spPr>
          <a:xfrm rot="2700000">
            <a:off x="4762056" y="4351981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0A796BA9-30E4-41A5-B403-325697294AD2}"/>
              </a:ext>
            </a:extLst>
          </p:cNvPr>
          <p:cNvSpPr/>
          <p:nvPr/>
        </p:nvSpPr>
        <p:spPr>
          <a:xfrm rot="-2700000">
            <a:off x="4762055" y="2768271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B2E7EE0F-8E7E-4098-8548-695FA4AE92D5}"/>
              </a:ext>
            </a:extLst>
          </p:cNvPr>
          <p:cNvSpPr/>
          <p:nvPr/>
        </p:nvSpPr>
        <p:spPr>
          <a:xfrm>
            <a:off x="7038778" y="1993404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9771C7C4-8444-4BF8-8F40-2E102AA497D6}"/>
              </a:ext>
            </a:extLst>
          </p:cNvPr>
          <p:cNvSpPr/>
          <p:nvPr/>
        </p:nvSpPr>
        <p:spPr>
          <a:xfrm>
            <a:off x="9266566" y="1993404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24AF36C7-7784-45A6-A471-48796440BF6B}"/>
              </a:ext>
            </a:extLst>
          </p:cNvPr>
          <p:cNvSpPr/>
          <p:nvPr/>
        </p:nvSpPr>
        <p:spPr>
          <a:xfrm>
            <a:off x="7025072" y="5098223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60AA71DF-0FC7-4C99-A734-CF2216505F7A}"/>
              </a:ext>
            </a:extLst>
          </p:cNvPr>
          <p:cNvSpPr/>
          <p:nvPr/>
        </p:nvSpPr>
        <p:spPr>
          <a:xfrm>
            <a:off x="9266565" y="5098223"/>
            <a:ext cx="444053" cy="362579"/>
          </a:xfrm>
          <a:prstGeom prst="rightArrow">
            <a:avLst/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2B099E-E820-4D94-9116-E16F928894AC}"/>
              </a:ext>
            </a:extLst>
          </p:cNvPr>
          <p:cNvSpPr txBox="1"/>
          <p:nvPr/>
        </p:nvSpPr>
        <p:spPr>
          <a:xfrm>
            <a:off x="10136357" y="2698346"/>
            <a:ext cx="81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DD677A4-FD9B-4500-874D-6D1B8B7254C6}"/>
              </a:ext>
            </a:extLst>
          </p:cNvPr>
          <p:cNvSpPr txBox="1"/>
          <p:nvPr/>
        </p:nvSpPr>
        <p:spPr>
          <a:xfrm>
            <a:off x="5677956" y="5803449"/>
            <a:ext cx="80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6CB0526-E284-4CE0-A628-5E724CB4E044}"/>
              </a:ext>
            </a:extLst>
          </p:cNvPr>
          <p:cNvSpPr txBox="1"/>
          <p:nvPr/>
        </p:nvSpPr>
        <p:spPr>
          <a:xfrm>
            <a:off x="7982610" y="5803449"/>
            <a:ext cx="66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GPT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C7D474-5E8F-491E-81F8-DCA85CABA6EC}"/>
              </a:ext>
            </a:extLst>
          </p:cNvPr>
          <p:cNvSpPr txBox="1"/>
          <p:nvPr/>
        </p:nvSpPr>
        <p:spPr>
          <a:xfrm>
            <a:off x="10373360" y="5803449"/>
            <a:ext cx="80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DE0AFAA-B526-4834-B1CA-3925114931A5}"/>
              </a:ext>
            </a:extLst>
          </p:cNvPr>
          <p:cNvSpPr txBox="1"/>
          <p:nvPr/>
        </p:nvSpPr>
        <p:spPr>
          <a:xfrm>
            <a:off x="7909725" y="2698346"/>
            <a:ext cx="81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FC745D-D0AC-490F-9E96-7C6B8E3B0629}"/>
              </a:ext>
            </a:extLst>
          </p:cNvPr>
          <p:cNvSpPr txBox="1"/>
          <p:nvPr/>
        </p:nvSpPr>
        <p:spPr>
          <a:xfrm>
            <a:off x="1069116" y="2834115"/>
            <a:ext cx="57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EE68DF-492E-420F-AAEB-5A8A4118A9E7}"/>
              </a:ext>
            </a:extLst>
          </p:cNvPr>
          <p:cNvSpPr txBox="1"/>
          <p:nvPr/>
        </p:nvSpPr>
        <p:spPr>
          <a:xfrm>
            <a:off x="3419273" y="2834115"/>
            <a:ext cx="5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B39074-BE34-4AD8-9405-5FC297865EF3}"/>
              </a:ext>
            </a:extLst>
          </p:cNvPr>
          <p:cNvSpPr txBox="1"/>
          <p:nvPr/>
        </p:nvSpPr>
        <p:spPr>
          <a:xfrm>
            <a:off x="10257863" y="1279181"/>
            <a:ext cx="5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647D4C2-7F76-443E-BA0E-A3E85199F594}"/>
              </a:ext>
            </a:extLst>
          </p:cNvPr>
          <p:cNvSpPr txBox="1"/>
          <p:nvPr/>
        </p:nvSpPr>
        <p:spPr>
          <a:xfrm>
            <a:off x="5810812" y="4386383"/>
            <a:ext cx="5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5066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8DC669-8A24-41A8-995D-500CE1E211F5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6882" y="2554629"/>
            <a:ext cx="4895777" cy="2722221"/>
            <a:chOff x="1498281" y="1449729"/>
            <a:chExt cx="9097702" cy="5058636"/>
          </a:xfrm>
          <a:solidFill>
            <a:srgbClr val="5AB4C1"/>
          </a:solidFill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B3E66D-5A5C-8C8C-1C83-C19E12BDFEA1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  <a:grpFill/>
          </p:grpSpPr>
          <p:sp>
            <p:nvSpPr>
              <p:cNvPr id="3" name="모서리가 둥근 직사각형 6">
                <a:extLst>
                  <a:ext uri="{FF2B5EF4-FFF2-40B4-BE49-F238E27FC236}">
                    <a16:creationId xmlns:a16="http://schemas.microsoft.com/office/drawing/2014/main" id="{CE5E9FBB-00E7-6CE5-288E-DA0CBA22088B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5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9AF77F-CB69-C3FA-C828-26A91D363881}"/>
                </a:ext>
              </a:extLst>
            </p:cNvPr>
            <p:cNvSpPr txBox="1"/>
            <p:nvPr/>
          </p:nvSpPr>
          <p:spPr>
            <a:xfrm>
              <a:off x="2799799" y="2125662"/>
              <a:ext cx="6712912" cy="3465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8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Input 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48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문장 입력</a:t>
              </a:r>
            </a:p>
          </p:txBody>
        </p:sp>
      </p:grp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231476" y="3704053"/>
            <a:ext cx="3880026" cy="8579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95309" y="3259171"/>
            <a:ext cx="21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491E6D-C0EF-4788-BD85-6E00A27BD860}"/>
              </a:ext>
            </a:extLst>
          </p:cNvPr>
          <p:cNvGrpSpPr/>
          <p:nvPr/>
        </p:nvGrpSpPr>
        <p:grpSpPr>
          <a:xfrm>
            <a:off x="7231476" y="3714335"/>
            <a:ext cx="3880026" cy="857972"/>
            <a:chOff x="7231476" y="3714335"/>
            <a:chExt cx="3880026" cy="857972"/>
          </a:xfrm>
          <a:solidFill>
            <a:srgbClr val="5AB4C1"/>
          </a:solidFill>
        </p:grpSpPr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231476" y="3714335"/>
              <a:ext cx="3880026" cy="857972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18805" y="3850934"/>
              <a:ext cx="210536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</a:t>
              </a:r>
              <a:r>
                <a:rPr lang="ko-KR" altLang="en-US" sz="3200" b="1" dirty="0" err="1" smtClean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자낳괴지</a:t>
              </a:r>
              <a:r>
                <a:rPr lang="en-US" altLang="ko-KR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AFB0AB-7BB7-4B76-B7DA-0A6AA8F3D44B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AA031-E31B-43A7-B135-D6E1F9952718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8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AE22AB-A969-412D-BAEE-2A4B97AD9E4E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6882" y="2570746"/>
            <a:ext cx="4895777" cy="2722221"/>
            <a:chOff x="1498281" y="1449729"/>
            <a:chExt cx="9097702" cy="5058636"/>
          </a:xfrm>
          <a:solidFill>
            <a:srgbClr val="5AB4C1"/>
          </a:solidFill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B3E66D-5A5C-8C8C-1C83-C19E12BDFEA1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  <a:grpFill/>
          </p:grpSpPr>
          <p:sp>
            <p:nvSpPr>
              <p:cNvPr id="3" name="모서리가 둥근 직사각형 6">
                <a:extLst>
                  <a:ext uri="{FF2B5EF4-FFF2-40B4-BE49-F238E27FC236}">
                    <a16:creationId xmlns:a16="http://schemas.microsoft.com/office/drawing/2014/main" id="{CE5E9FBB-00E7-6CE5-288E-DA0CBA22088B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5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9AF77F-CB69-C3FA-C828-26A91D363881}"/>
                </a:ext>
              </a:extLst>
            </p:cNvPr>
            <p:cNvSpPr txBox="1"/>
            <p:nvPr/>
          </p:nvSpPr>
          <p:spPr>
            <a:xfrm>
              <a:off x="2690675" y="2487713"/>
              <a:ext cx="6712912" cy="31913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신조어를</a:t>
              </a:r>
              <a:endParaRPr lang="en-US" altLang="ko-KR" sz="44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유사어로 치환</a:t>
              </a:r>
            </a:p>
          </p:txBody>
        </p:sp>
      </p:grpSp>
      <p:sp>
        <p:nvSpPr>
          <p:cNvPr id="34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231476" y="4490468"/>
            <a:ext cx="3880026" cy="1378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7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231476" y="2422669"/>
            <a:ext cx="3880026" cy="8579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0546" y="1977787"/>
            <a:ext cx="21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F74F2E-28DA-40F1-A79E-ABBFA81F1F8B}"/>
              </a:ext>
            </a:extLst>
          </p:cNvPr>
          <p:cNvGrpSpPr/>
          <p:nvPr/>
        </p:nvGrpSpPr>
        <p:grpSpPr>
          <a:xfrm>
            <a:off x="7231476" y="2432951"/>
            <a:ext cx="3880026" cy="857972"/>
            <a:chOff x="7231476" y="2432951"/>
            <a:chExt cx="3880026" cy="857972"/>
          </a:xfrm>
          <a:solidFill>
            <a:srgbClr val="5AB4C1"/>
          </a:solidFill>
        </p:grpSpPr>
        <p:sp>
          <p:nvSpPr>
            <p:cNvPr id="28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231476" y="2432951"/>
              <a:ext cx="3880026" cy="857972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90546" y="2569550"/>
              <a:ext cx="2161887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자낳괴지</a:t>
              </a:r>
              <a:r>
                <a:rPr lang="en-US" altLang="ko-KR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883738" y="4009525"/>
            <a:ext cx="257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Replace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E51229-BEA8-473A-9E29-BB5129E5EAD5}"/>
              </a:ext>
            </a:extLst>
          </p:cNvPr>
          <p:cNvGrpSpPr/>
          <p:nvPr/>
        </p:nvGrpSpPr>
        <p:grpSpPr>
          <a:xfrm>
            <a:off x="7231476" y="4506993"/>
            <a:ext cx="3880026" cy="1378933"/>
            <a:chOff x="7231476" y="4506993"/>
            <a:chExt cx="3880026" cy="1378933"/>
          </a:xfrm>
          <a:solidFill>
            <a:srgbClr val="5AB4C1"/>
          </a:solidFill>
        </p:grpSpPr>
        <p:sp>
          <p:nvSpPr>
            <p:cNvPr id="35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231476" y="4506993"/>
              <a:ext cx="3880026" cy="1378933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1370" y="4657850"/>
              <a:ext cx="262023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괴물지</a:t>
              </a:r>
              <a:r>
                <a:rPr lang="en-US" altLang="ko-KR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1" name="아래쪽 화살표 10"/>
          <p:cNvSpPr/>
          <p:nvPr/>
        </p:nvSpPr>
        <p:spPr>
          <a:xfrm>
            <a:off x="8928243" y="3412099"/>
            <a:ext cx="486492" cy="476250"/>
          </a:xfrm>
          <a:prstGeom prst="downArrow">
            <a:avLst/>
          </a:prstGeom>
          <a:solidFill>
            <a:schemeClr val="bg2">
              <a:lumMod val="1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EE4D25-0D43-4809-AF3A-8C423DC4510C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  <a:endParaRPr lang="en-US" altLang="ko-KR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82FF9-3542-4CAB-92D1-E312EDE2E77A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139003"/>
            <a:ext cx="36687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치환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공통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62808" y="887548"/>
            <a:ext cx="6135740" cy="5536467"/>
            <a:chOff x="262808" y="862148"/>
            <a:chExt cx="6135740" cy="55364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08" y="862148"/>
              <a:ext cx="6135740" cy="553646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54973" y="887548"/>
              <a:ext cx="3352800" cy="2728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4973" y="2030548"/>
              <a:ext cx="3352800" cy="2728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90714" y="2055948"/>
            <a:ext cx="50133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함수는 주어진 문장 내에서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신조어를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검출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단어를 치환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하여 새로운 문장을 생성하는 기능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check_word_in_sentence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주어진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문장과 신조어 목록을 비교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하여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 내에서 발견한 신조어를 리스트로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replace_words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문장과 신조어에 대한 사전 정보를 활용하여 해당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신조어를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유사어로 치환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치환 단어가 만들어지는 경우 모든 가능한 문장을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생성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통해 신조어 검출 및 치환 작업을 효율적으로 수행하여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텍스트 변환 작업을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수행</a:t>
            </a:r>
            <a:endParaRPr lang="ko-KR" altLang="en-US" spc="-150" dirty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7356" y="912948"/>
            <a:ext cx="455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 검출 및 문장 내 단어 치환 </a:t>
            </a:r>
            <a:r>
              <a:rPr lang="ko-KR" altLang="en-US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244704"/>
            <a:ext cx="36687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평가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공통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288" y="2087941"/>
            <a:ext cx="53318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주어진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치환된 문장들 중에서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문장의 자연성을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평가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자연스러운 문장을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evaluate_naturalness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600" b="1" spc="-15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klue</a:t>
            </a:r>
            <a:r>
              <a:rPr lang="en-US" altLang="ko-KR" sz="1600" b="1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600" b="1" spc="-15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r>
              <a:rPr lang="en-US" altLang="ko-KR" sz="1600" b="1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-base”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 훈련된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모델을 사용하여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 간 </a:t>
            </a:r>
            <a:r>
              <a:rPr lang="ko-KR" altLang="en-US" b="1" spc="-150" dirty="0" err="1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유사도를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측정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합니다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주어진 치환된 문장들을 순회하며 문장 쌍의 </a:t>
            </a:r>
            <a:r>
              <a:rPr lang="ko-KR" altLang="en-US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유사도를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측정하고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자연스러운 문장을 선택하여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통해 자연스러운 문장을 선택하는 과정을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자동화하고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 결과의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자연성을 평가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3" y="1047404"/>
            <a:ext cx="6003633" cy="45192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6783" y="1047404"/>
            <a:ext cx="3060817" cy="26594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5067" y="931025"/>
            <a:ext cx="415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활용한 문장 자연성 </a:t>
            </a:r>
            <a:r>
              <a:rPr lang="ko-KR" altLang="en-US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평가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36882" y="2538510"/>
            <a:ext cx="4895777" cy="2722221"/>
            <a:chOff x="1498281" y="1449729"/>
            <a:chExt cx="9097702" cy="50586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B3E66D-5A5C-8C8C-1C83-C19E12BDFEA1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</p:grpSpPr>
          <p:sp>
            <p:nvSpPr>
              <p:cNvPr id="3" name="모서리가 둥근 직사각형 6">
                <a:extLst>
                  <a:ext uri="{FF2B5EF4-FFF2-40B4-BE49-F238E27FC236}">
                    <a16:creationId xmlns:a16="http://schemas.microsoft.com/office/drawing/2014/main" id="{CE5E9FBB-00E7-6CE5-288E-DA0CBA22088B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5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solidFill>
                <a:srgbClr val="5AB4C1"/>
              </a:solidFill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9AF77F-CB69-C3FA-C828-26A91D363881}"/>
                </a:ext>
              </a:extLst>
            </p:cNvPr>
            <p:cNvSpPr txBox="1"/>
            <p:nvPr/>
          </p:nvSpPr>
          <p:spPr>
            <a:xfrm>
              <a:off x="2690675" y="2487713"/>
              <a:ext cx="6712912" cy="319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치환된 문장에</a:t>
              </a:r>
              <a:endParaRPr lang="en-US" altLang="ko-KR" sz="44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MASK </a:t>
              </a: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생성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02120" y="171280"/>
            <a:ext cx="12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928243" y="3714023"/>
            <a:ext cx="486492" cy="476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FCF564-A826-4999-AD55-2E54ABE13E25}"/>
              </a:ext>
            </a:extLst>
          </p:cNvPr>
          <p:cNvGrpSpPr/>
          <p:nvPr/>
        </p:nvGrpSpPr>
        <p:grpSpPr>
          <a:xfrm>
            <a:off x="7231476" y="4353966"/>
            <a:ext cx="3880026" cy="1876401"/>
            <a:chOff x="7231476" y="4353966"/>
            <a:chExt cx="3880026" cy="1876401"/>
          </a:xfrm>
        </p:grpSpPr>
        <p:sp>
          <p:nvSpPr>
            <p:cNvPr id="31" name="모서리가 둥근 직사각형 6">
              <a:extLst>
                <a:ext uri="{FF2B5EF4-FFF2-40B4-BE49-F238E27FC236}">
                  <a16:creationId xmlns:a16="http://schemas.microsoft.com/office/drawing/2014/main" id="{CE5E9FBB-00E7-6CE5-288E-DA0CBA22088B}"/>
                </a:ext>
              </a:extLst>
            </p:cNvPr>
            <p:cNvSpPr/>
            <p:nvPr/>
          </p:nvSpPr>
          <p:spPr>
            <a:xfrm>
              <a:off x="7231476" y="4709074"/>
              <a:ext cx="3880026" cy="13789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6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231476" y="4851434"/>
              <a:ext cx="3880026" cy="1378933"/>
            </a:xfrm>
            <a:prstGeom prst="roundRect">
              <a:avLst/>
            </a:prstGeom>
            <a:solidFill>
              <a:srgbClr val="5AB4C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95174" y="4353966"/>
              <a:ext cx="1952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Replace Mask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55194" y="5063847"/>
              <a:ext cx="28325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괴물</a:t>
              </a:r>
              <a:r>
                <a:rPr lang="en-US" altLang="ko-KR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&lt;mask&gt;?</a:t>
              </a:r>
              <a:endParaRPr lang="ko-KR" alt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DFCAAB-DC5E-48EA-8E4E-51DDD4E06466}"/>
              </a:ext>
            </a:extLst>
          </p:cNvPr>
          <p:cNvGrpSpPr/>
          <p:nvPr/>
        </p:nvGrpSpPr>
        <p:grpSpPr>
          <a:xfrm>
            <a:off x="7231476" y="1673929"/>
            <a:ext cx="3880026" cy="1876401"/>
            <a:chOff x="7231476" y="4009525"/>
            <a:chExt cx="3880026" cy="1876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7CBB5D-587D-4EEE-AF1B-12F3270719D8}"/>
                </a:ext>
              </a:extLst>
            </p:cNvPr>
            <p:cNvSpPr txBox="1"/>
            <p:nvPr/>
          </p:nvSpPr>
          <p:spPr>
            <a:xfrm>
              <a:off x="7883738" y="4009525"/>
              <a:ext cx="2575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Replace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802ABD-999C-4AA5-B391-DB46FA31C234}"/>
                </a:ext>
              </a:extLst>
            </p:cNvPr>
            <p:cNvGrpSpPr/>
            <p:nvPr/>
          </p:nvGrpSpPr>
          <p:grpSpPr>
            <a:xfrm>
              <a:off x="7231476" y="4506993"/>
              <a:ext cx="3880026" cy="1378933"/>
              <a:chOff x="7231476" y="4506993"/>
              <a:chExt cx="3880026" cy="1378933"/>
            </a:xfrm>
          </p:grpSpPr>
          <p:sp>
            <p:nvSpPr>
              <p:cNvPr id="23" name="모서리가 둥근 직사각형 24">
                <a:extLst>
                  <a:ext uri="{FF2B5EF4-FFF2-40B4-BE49-F238E27FC236}">
                    <a16:creationId xmlns:a16="http://schemas.microsoft.com/office/drawing/2014/main" id="{2C57953E-0905-4ECC-8778-E1CC778E8DFF}"/>
                  </a:ext>
                </a:extLst>
              </p:cNvPr>
              <p:cNvSpPr/>
              <p:nvPr/>
            </p:nvSpPr>
            <p:spPr>
              <a:xfrm>
                <a:off x="7231476" y="4506993"/>
                <a:ext cx="3880026" cy="1378933"/>
              </a:xfrm>
              <a:prstGeom prst="roundRect">
                <a:avLst/>
              </a:prstGeom>
              <a:solidFill>
                <a:srgbClr val="5AB4C1"/>
              </a:solidFill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F4875A-4AB6-4045-B5F7-19C10822BE2B}"/>
                  </a:ext>
                </a:extLst>
              </p:cNvPr>
              <p:cNvSpPr txBox="1"/>
              <p:nvPr/>
            </p:nvSpPr>
            <p:spPr>
              <a:xfrm>
                <a:off x="7861370" y="4657850"/>
                <a:ext cx="262023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너 자본주의가 낳은 </a:t>
                </a:r>
                <a:r>
                  <a:rPr lang="ko-KR" altLang="en-US" sz="3200" b="1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괴물지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?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E17CA0-3ACF-488A-8263-4AB3F17EECA4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2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36882" y="2538510"/>
            <a:ext cx="4895777" cy="2722221"/>
            <a:chOff x="1498281" y="1449729"/>
            <a:chExt cx="9097702" cy="50586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B3E66D-5A5C-8C8C-1C83-C19E12BDFEA1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</p:grpSpPr>
          <p:sp>
            <p:nvSpPr>
              <p:cNvPr id="3" name="모서리가 둥근 직사각형 6">
                <a:extLst>
                  <a:ext uri="{FF2B5EF4-FFF2-40B4-BE49-F238E27FC236}">
                    <a16:creationId xmlns:a16="http://schemas.microsoft.com/office/drawing/2014/main" id="{CE5E9FBB-00E7-6CE5-288E-DA0CBA22088B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5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solidFill>
                <a:srgbClr val="5AB4C1"/>
              </a:solidFill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9AF77F-CB69-C3FA-C828-26A91D363881}"/>
                </a:ext>
              </a:extLst>
            </p:cNvPr>
            <p:cNvSpPr txBox="1"/>
            <p:nvPr/>
          </p:nvSpPr>
          <p:spPr>
            <a:xfrm>
              <a:off x="2690675" y="2487713"/>
              <a:ext cx="6712912" cy="319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예측된 문장</a:t>
              </a:r>
              <a:endParaRPr lang="en-US" altLang="ko-KR" sz="44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생성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183851" y="4508923"/>
            <a:ext cx="3880026" cy="1378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09125-A165-42A9-A613-E9CC6021592B}"/>
              </a:ext>
            </a:extLst>
          </p:cNvPr>
          <p:cNvSpPr txBox="1"/>
          <p:nvPr/>
        </p:nvSpPr>
        <p:spPr>
          <a:xfrm>
            <a:off x="302120" y="171280"/>
            <a:ext cx="12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904430" y="3647114"/>
            <a:ext cx="486492" cy="476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207663" y="4280777"/>
            <a:ext cx="3880026" cy="1876401"/>
            <a:chOff x="7183851" y="4211607"/>
            <a:chExt cx="3880026" cy="1876401"/>
          </a:xfrm>
        </p:grpSpPr>
        <p:sp>
          <p:nvSpPr>
            <p:cNvPr id="21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183851" y="4709075"/>
              <a:ext cx="3880026" cy="1378933"/>
            </a:xfrm>
            <a:prstGeom prst="roundRect">
              <a:avLst/>
            </a:prstGeom>
            <a:solidFill>
              <a:srgbClr val="5AB4C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84332" y="4211607"/>
              <a:ext cx="1879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Mask Predict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73103" y="4921488"/>
              <a:ext cx="35015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Bert : </a:t>
              </a:r>
              <a:r>
                <a:rPr lang="ko-KR" altLang="en-US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아냐</a:t>
              </a:r>
              <a:r>
                <a:rPr lang="en-US" altLang="ko-KR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/ </a:t>
              </a:r>
              <a:r>
                <a:rPr lang="ko-KR" altLang="en-US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아니야</a:t>
              </a:r>
              <a:r>
                <a:rPr lang="en-US" altLang="ko-KR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endParaRPr lang="en-US" altLang="ko-KR" sz="28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Xlm</a:t>
              </a:r>
              <a:r>
                <a:rPr lang="en-US" altLang="ko-KR" sz="28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: 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인지 </a:t>
              </a:r>
              <a:r>
                <a:rPr lang="en-US" altLang="ko-KR" sz="28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/ 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이니</a:t>
              </a:r>
              <a:r>
                <a:rPr lang="en-US" altLang="ko-KR" sz="28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endParaRPr lang="ko-KR" altLang="en-US" sz="28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47C888-E406-48C1-B0E6-E7C0C39232A0}"/>
              </a:ext>
            </a:extLst>
          </p:cNvPr>
          <p:cNvGrpSpPr/>
          <p:nvPr/>
        </p:nvGrpSpPr>
        <p:grpSpPr>
          <a:xfrm>
            <a:off x="7207663" y="1613300"/>
            <a:ext cx="3880026" cy="1876401"/>
            <a:chOff x="7231476" y="4353966"/>
            <a:chExt cx="3880026" cy="1876401"/>
          </a:xfrm>
        </p:grpSpPr>
        <p:sp>
          <p:nvSpPr>
            <p:cNvPr id="29" name="모서리가 둥근 직사각형 6">
              <a:extLst>
                <a:ext uri="{FF2B5EF4-FFF2-40B4-BE49-F238E27FC236}">
                  <a16:creationId xmlns:a16="http://schemas.microsoft.com/office/drawing/2014/main" id="{818966F1-1A2C-42C9-AC62-B7F49A45E264}"/>
                </a:ext>
              </a:extLst>
            </p:cNvPr>
            <p:cNvSpPr/>
            <p:nvPr/>
          </p:nvSpPr>
          <p:spPr>
            <a:xfrm>
              <a:off x="7231476" y="4709074"/>
              <a:ext cx="3880026" cy="13789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2" name="모서리가 둥근 직사각형 24">
              <a:extLst>
                <a:ext uri="{FF2B5EF4-FFF2-40B4-BE49-F238E27FC236}">
                  <a16:creationId xmlns:a16="http://schemas.microsoft.com/office/drawing/2014/main" id="{6348A755-8ACF-4272-AF0E-871BC552C496}"/>
                </a:ext>
              </a:extLst>
            </p:cNvPr>
            <p:cNvSpPr/>
            <p:nvPr/>
          </p:nvSpPr>
          <p:spPr>
            <a:xfrm>
              <a:off x="7231476" y="4851434"/>
              <a:ext cx="3880026" cy="1378933"/>
            </a:xfrm>
            <a:prstGeom prst="roundRect">
              <a:avLst/>
            </a:prstGeom>
            <a:solidFill>
              <a:srgbClr val="5AB4C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EFB647-0A65-4A70-8D2A-7A41AF55F20D}"/>
                </a:ext>
              </a:extLst>
            </p:cNvPr>
            <p:cNvSpPr txBox="1"/>
            <p:nvPr/>
          </p:nvSpPr>
          <p:spPr>
            <a:xfrm>
              <a:off x="8195174" y="4353966"/>
              <a:ext cx="1952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Replace Mask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24AF65-61CF-4F81-A933-D5565FB26FBB}"/>
                </a:ext>
              </a:extLst>
            </p:cNvPr>
            <p:cNvSpPr txBox="1"/>
            <p:nvPr/>
          </p:nvSpPr>
          <p:spPr>
            <a:xfrm>
              <a:off x="7755194" y="5063847"/>
              <a:ext cx="28325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괴물</a:t>
              </a:r>
              <a:r>
                <a:rPr lang="en-US" altLang="ko-KR" sz="28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&lt;mask&gt;?</a:t>
              </a:r>
              <a:endParaRPr lang="ko-KR" alt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7EF02C-EC1A-4559-BFFE-F87048A50AC1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</p:spPr>
      </p:pic>
      <p:sp>
        <p:nvSpPr>
          <p:cNvPr id="53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960935" y="958848"/>
            <a:ext cx="4875674" cy="5442171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-15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7908989" y="817197"/>
            <a:ext cx="297956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Contents</a:t>
            </a:r>
            <a:endParaRPr lang="ko-KR" altLang="en-US" sz="6000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E53A01-6365-4EB7-8D3F-9473C6B26CFF}"/>
              </a:ext>
            </a:extLst>
          </p:cNvPr>
          <p:cNvGrpSpPr/>
          <p:nvPr/>
        </p:nvGrpSpPr>
        <p:grpSpPr>
          <a:xfrm>
            <a:off x="6936102" y="2118055"/>
            <a:ext cx="5369263" cy="3123755"/>
            <a:chOff x="6936102" y="2178095"/>
            <a:chExt cx="5369263" cy="3123755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936102" y="2178095"/>
              <a:ext cx="5369263" cy="523220"/>
              <a:chOff x="6152843" y="1550254"/>
              <a:chExt cx="5369263" cy="52322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14795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서비스 개요</a:t>
                </a:r>
                <a:r>
                  <a:rPr lang="en-US" altLang="ko-KR" sz="20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	</a:t>
                </a:r>
                <a:endParaRPr lang="ko-KR" altLang="en-US" sz="20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52843" y="1550254"/>
                <a:ext cx="98110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01</a:t>
                </a:r>
                <a:endPara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65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936102" y="3044940"/>
              <a:ext cx="5369263" cy="523220"/>
              <a:chOff x="6152843" y="1550254"/>
              <a:chExt cx="5369263" cy="523220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14795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개발 과정 및 방법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52843" y="1550254"/>
                <a:ext cx="98110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02</a:t>
                </a:r>
                <a:endPara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68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936102" y="3911785"/>
              <a:ext cx="5369263" cy="523220"/>
              <a:chOff x="6152843" y="1550254"/>
              <a:chExt cx="536926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14795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Logic Flow</a:t>
                </a:r>
                <a:endParaRPr lang="ko-KR" altLang="en-US" sz="20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52843" y="1550254"/>
                <a:ext cx="98110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03</a:t>
                </a:r>
                <a:endPara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936102" y="4778630"/>
              <a:ext cx="5369263" cy="523220"/>
              <a:chOff x="6152843" y="1550254"/>
              <a:chExt cx="5369263" cy="52322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14795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서비스 시연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52843" y="1550254"/>
                <a:ext cx="98110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04</a:t>
                </a:r>
                <a:endParaRPr lang="ko-KR" altLang="en-US" sz="44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7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36882" y="2538510"/>
            <a:ext cx="4895777" cy="2722221"/>
            <a:chOff x="1498281" y="1449729"/>
            <a:chExt cx="9097702" cy="50586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B3E66D-5A5C-8C8C-1C83-C19E12BDFEA1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</p:grpSpPr>
          <p:sp>
            <p:nvSpPr>
              <p:cNvPr id="3" name="모서리가 둥근 직사각형 6">
                <a:extLst>
                  <a:ext uri="{FF2B5EF4-FFF2-40B4-BE49-F238E27FC236}">
                    <a16:creationId xmlns:a16="http://schemas.microsoft.com/office/drawing/2014/main" id="{CE5E9FBB-00E7-6CE5-288E-DA0CBA22088B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5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solidFill>
                <a:srgbClr val="5AB4C1"/>
              </a:solidFill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9AF77F-CB69-C3FA-C828-26A91D363881}"/>
                </a:ext>
              </a:extLst>
            </p:cNvPr>
            <p:cNvSpPr txBox="1"/>
            <p:nvPr/>
          </p:nvSpPr>
          <p:spPr>
            <a:xfrm>
              <a:off x="2690675" y="2748719"/>
              <a:ext cx="6712912" cy="253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KLUE/BERT </a:t>
              </a:r>
              <a:r>
                <a:rPr lang="ko-KR" altLang="en-US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모델을 통한 평가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880618" y="4463841"/>
            <a:ext cx="486492" cy="476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83851" y="1449552"/>
            <a:ext cx="3880026" cy="2989486"/>
            <a:chOff x="7183851" y="1669982"/>
            <a:chExt cx="3880026" cy="2989486"/>
          </a:xfrm>
        </p:grpSpPr>
        <p:sp>
          <p:nvSpPr>
            <p:cNvPr id="23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183851" y="2167450"/>
              <a:ext cx="3880026" cy="2492018"/>
            </a:xfrm>
            <a:prstGeom prst="roundRect">
              <a:avLst/>
            </a:prstGeom>
            <a:solidFill>
              <a:srgbClr val="5AB4C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59249" y="1669982"/>
              <a:ext cx="2729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Predicted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3103" y="2397797"/>
              <a:ext cx="350152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1. </a:t>
              </a: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</a:t>
              </a:r>
              <a:r>
                <a:rPr lang="ko-KR" altLang="en-US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괴물아냐</a:t>
              </a:r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</a:p>
            <a:p>
              <a:pPr algn="ctr"/>
              <a:endPara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 </a:t>
              </a: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</a:t>
              </a:r>
              <a:r>
                <a:rPr lang="ko-KR" altLang="en-US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괴물아니야</a:t>
              </a:r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</a:p>
            <a:p>
              <a:pPr algn="ctr"/>
              <a:endPara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3. </a:t>
              </a: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괴물이지</a:t>
              </a:r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</a:p>
            <a:p>
              <a:pPr algn="ctr"/>
              <a:endPara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4. </a:t>
              </a: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너 자본주의가 낳은 괴물이니</a:t>
              </a:r>
              <a:r>
                <a:rPr lang="en-US" altLang="ko-KR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?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17F5C7-7381-47D4-B61C-32A231A60CF6}"/>
              </a:ext>
            </a:extLst>
          </p:cNvPr>
          <p:cNvGrpSpPr/>
          <p:nvPr/>
        </p:nvGrpSpPr>
        <p:grpSpPr>
          <a:xfrm>
            <a:off x="7231476" y="4964894"/>
            <a:ext cx="3880026" cy="1352558"/>
            <a:chOff x="7231476" y="5185324"/>
            <a:chExt cx="3880026" cy="1352558"/>
          </a:xfrm>
        </p:grpSpPr>
        <p:sp>
          <p:nvSpPr>
            <p:cNvPr id="35" name="TextBox 34"/>
            <p:cNvSpPr txBox="1"/>
            <p:nvPr/>
          </p:nvSpPr>
          <p:spPr>
            <a:xfrm>
              <a:off x="8626961" y="5185324"/>
              <a:ext cx="1089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Output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C5C27A-23BB-4CB4-B44C-F6DB33EBC831}"/>
                </a:ext>
              </a:extLst>
            </p:cNvPr>
            <p:cNvGrpSpPr/>
            <p:nvPr/>
          </p:nvGrpSpPr>
          <p:grpSpPr>
            <a:xfrm>
              <a:off x="7231476" y="5679910"/>
              <a:ext cx="3880026" cy="857972"/>
              <a:chOff x="7231476" y="5679910"/>
              <a:chExt cx="3880026" cy="857972"/>
            </a:xfrm>
          </p:grpSpPr>
          <p:sp>
            <p:nvSpPr>
              <p:cNvPr id="34" name="모서리가 둥근 직사각형 24">
                <a:extLst>
                  <a:ext uri="{FF2B5EF4-FFF2-40B4-BE49-F238E27FC236}">
                    <a16:creationId xmlns:a16="http://schemas.microsoft.com/office/drawing/2014/main" id="{040B03FC-D133-7851-2AD0-D1B4411AFDA7}"/>
                  </a:ext>
                </a:extLst>
              </p:cNvPr>
              <p:cNvSpPr/>
              <p:nvPr/>
            </p:nvSpPr>
            <p:spPr>
              <a:xfrm>
                <a:off x="7231476" y="5679910"/>
                <a:ext cx="3880026" cy="857972"/>
              </a:xfrm>
              <a:prstGeom prst="roundRect">
                <a:avLst/>
              </a:prstGeom>
              <a:solidFill>
                <a:srgbClr val="5AB4C1"/>
              </a:solidFill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054827" y="5754953"/>
                <a:ext cx="223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너 자본주의가 낳은 </a:t>
                </a:r>
                <a:r>
                  <a:rPr lang="ko-KR" altLang="en-US" sz="2000" b="1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괴물아니야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?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E688AD6-F623-463A-AD97-5A6F74AC85E6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44838A-EC3B-4A5E-BA6E-66F3B98ACC4F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3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111775"/>
            <a:ext cx="42925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증강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(MASK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모델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1218" y="1839550"/>
            <a:ext cx="565445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 </a:t>
            </a:r>
            <a:r>
              <a:rPr lang="ko-KR" altLang="en-US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대체어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위치 </a:t>
            </a:r>
            <a:r>
              <a:rPr lang="ko-KR" altLang="en-US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"mask"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주어진 문장 내에서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위치를 찾아 </a:t>
            </a:r>
            <a:r>
              <a:rPr lang="ko-KR" altLang="en-US" b="1" spc="-150" dirty="0" err="1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ko-KR" altLang="en-US" sz="1600" spc="-15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대체어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다음의 알파벳이나 숫자가 아닌 문자에는 </a:t>
            </a:r>
            <a:r>
              <a:rPr lang="ko-KR" altLang="en-US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마스킹을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 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BERT </a:t>
            </a:r>
            <a:r>
              <a:rPr lang="ko-KR" altLang="en-US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예측 및 단어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대체</a:t>
            </a:r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replace_mask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예측된 결과를 활용하여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'&lt;mask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&gt;‘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예측된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단어로 대체하며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 결과가 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None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경우 원래 문장을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유지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en-US" altLang="ko-KR" sz="1600" b="1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predict_mask</a:t>
            </a:r>
            <a:r>
              <a:rPr lang="en-US" altLang="ko-KR" sz="1600" b="1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</a:t>
            </a:r>
            <a:r>
              <a:rPr lang="ko-KR" altLang="en-US" sz="1600" spc="-15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마스킹된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문장들의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'&lt;mask&gt;'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토큰을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기반의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"predict"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함수를 사용하여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1"/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통해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예측 결과를 활용하여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 내 단어를 자동으로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대체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작업을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수행하여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 변환에 자연스러움과 정확성 제공</a:t>
            </a:r>
            <a:endParaRPr lang="en-US" altLang="ko-KR" b="1" spc="-150" dirty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2685" y="2897152"/>
            <a:ext cx="4059812" cy="3767345"/>
            <a:chOff x="370869" y="769692"/>
            <a:chExt cx="4059812" cy="37673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871" y="769692"/>
              <a:ext cx="4059810" cy="376734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70869" y="769693"/>
              <a:ext cx="2014884" cy="2112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869" y="3158217"/>
              <a:ext cx="1790440" cy="1834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12685" y="728557"/>
            <a:ext cx="3743926" cy="2168596"/>
            <a:chOff x="362556" y="4578761"/>
            <a:chExt cx="3743926" cy="21685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69" y="4578761"/>
              <a:ext cx="3735613" cy="216859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62556" y="4610179"/>
              <a:ext cx="2380644" cy="1447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162204" y="696550"/>
            <a:ext cx="639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 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마스킹과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예측을 활용한 문장 </a:t>
            </a:r>
            <a:r>
              <a:rPr lang="ko-KR" altLang="en-US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6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31595" y="2484352"/>
            <a:ext cx="48316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mask&gt;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토큰의 가능한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 값을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 모델을 통해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Multilingual, XLM-</a:t>
            </a:r>
            <a:r>
              <a:rPr lang="en-US" altLang="ko-KR" sz="1600" spc="-15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RoBERTa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</a:t>
            </a:r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“encode”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함수를 사용하여 문장을 </a:t>
            </a:r>
            <a:r>
              <a:rPr lang="en-US" altLang="ko-KR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Multilingual,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XLM-</a:t>
            </a:r>
            <a:r>
              <a:rPr lang="en-US" altLang="ko-KR" sz="1600" spc="-15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RoBERTa</a:t>
            </a:r>
            <a:r>
              <a:rPr lang="en-US" altLang="ko-KR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모델에 </a:t>
            </a:r>
            <a:r>
              <a:rPr lang="ko-KR" altLang="en-US" sz="1600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맞게 </a:t>
            </a:r>
            <a:r>
              <a:rPr lang="ko-KR" altLang="en-US" b="1" spc="-150" dirty="0" err="1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토큰화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spc="-150" dirty="0" err="1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한뒤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spc="-150" dirty="0" err="1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인코딩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</a:t>
            </a:r>
            <a:endParaRPr lang="en-US" altLang="ko-KR" b="1" spc="-150" dirty="0" smtClean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spc="-15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토큰을 예측</a:t>
            </a:r>
            <a:endParaRPr lang="en-US" altLang="ko-KR" b="1" spc="-150" dirty="0" smtClean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b="1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spc="-15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“decode” </a:t>
            </a:r>
            <a:r>
              <a:rPr lang="ko-KR" altLang="en-US" sz="1600" spc="-1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함수를 사용하여 </a:t>
            </a:r>
            <a:r>
              <a:rPr lang="ko-KR" altLang="en-US" b="1" spc="-150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단어나 문자열 표현으로 </a:t>
            </a:r>
            <a:r>
              <a:rPr lang="ko-KR" altLang="en-US" b="1" spc="-150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sz="1600" b="1" spc="-150" dirty="0" smtClean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199547"/>
            <a:ext cx="597256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</a:t>
            </a:r>
            <a:r>
              <a:rPr lang="ko-KR" altLang="en-US" sz="3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예측</a:t>
            </a:r>
            <a:endParaRPr lang="en-US" altLang="ko-KR" sz="32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BERT Multilingual, </a:t>
            </a: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XLM-</a:t>
            </a:r>
            <a:r>
              <a:rPr lang="en-US" altLang="ko-KR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RoBERTa</a:t>
            </a: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Base)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9A931-CB97-0317-092D-939D3F2B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1" y="1169043"/>
            <a:ext cx="5905804" cy="50294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6265" y="5419982"/>
            <a:ext cx="3252317" cy="37314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2656" y="1289235"/>
            <a:ext cx="354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&lt;mask&gt;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토큰의 예측 </a:t>
            </a:r>
            <a:r>
              <a:rPr lang="ko-KR" altLang="en-US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 제공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39660" y="2279781"/>
            <a:ext cx="521130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다국어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XLM-</a:t>
            </a:r>
            <a:r>
              <a:rPr lang="en-US" altLang="ko-KR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RoBERTa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모델을 활용하여 텍스트를 인코딩하는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"encode"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문장을 </a:t>
            </a:r>
            <a:r>
              <a:rPr lang="ko-KR" altLang="en-US" b="1" dirty="0" err="1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토큰화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인코딩된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토큰 </a:t>
            </a:r>
            <a:r>
              <a:rPr lang="en-US" altLang="ko-KR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마스크 토큰의 위치를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b="1" dirty="0" smtClean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'&lt;</a:t>
            </a:r>
            <a:r>
              <a:rPr lang="en-US" altLang="ko-KR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mask</a:t>
            </a:r>
            <a:r>
              <a:rPr lang="en-US" altLang="ko-KR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&gt;’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주어진 마스크 토큰으로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되며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 토큰이 문장의 끝에 위치한다면 마침표를 추가하여 모델이 문장 종료를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인식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함수를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텍스트 문장을 모델에 입력 가능한 형태로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254650"/>
            <a:ext cx="42925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인코딩</a:t>
            </a:r>
            <a:r>
              <a:rPr lang="en-US" altLang="ko-KR" sz="3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(MASK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모델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2139" y="1852832"/>
            <a:ext cx="6077346" cy="3746998"/>
            <a:chOff x="173826" y="1623254"/>
            <a:chExt cx="6077346" cy="37469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826" y="1623254"/>
              <a:ext cx="6077346" cy="374699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62067" y="1652475"/>
              <a:ext cx="651591" cy="2601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43382" y="1115995"/>
            <a:ext cx="180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</a:t>
            </a:r>
            <a:r>
              <a:rPr lang="ko-KR" altLang="en-US" sz="24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인코딩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7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254650"/>
            <a:ext cx="42925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디</a:t>
            </a:r>
            <a:r>
              <a:rPr lang="ko-KR" altLang="en-US" sz="32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코딩</a:t>
            </a:r>
            <a:r>
              <a:rPr lang="en-US" altLang="ko-KR" sz="3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(MASK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모델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2685" y="2885944"/>
            <a:ext cx="5878963" cy="1926994"/>
            <a:chOff x="189328" y="2152288"/>
            <a:chExt cx="5878963" cy="19269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2152288"/>
              <a:ext cx="5878963" cy="19269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45441" y="2152288"/>
              <a:ext cx="3594297" cy="2601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28372" y="1115995"/>
            <a:ext cx="180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디코딩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5580" y="2279781"/>
            <a:ext cx="49294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디코딩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과정에서 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불필요한 토큰을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제거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(special token)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정제된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텍스트를 반환하는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"decode"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예측된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 인덱스를 활용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하여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디코딩한 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결과를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정제</a:t>
            </a:r>
            <a:endParaRPr lang="en-US" altLang="ko-KR" sz="1600" b="1" dirty="0">
              <a:solidFill>
                <a:srgbClr val="5AB4C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불필요한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구두점 및 특수 토큰을 제거하고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"##"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접두사를 공백으로 변환하여 단어를 복원하여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최종적으로 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상위 </a:t>
            </a:r>
            <a:r>
              <a:rPr lang="en-US" altLang="ko-KR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</a:t>
            </a:r>
            <a:r>
              <a:rPr lang="ko-KR" altLang="en-US" b="1" dirty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정제된 토큰을 연결하여 </a:t>
            </a:r>
            <a:r>
              <a:rPr lang="ko-KR" altLang="en-US" b="1" dirty="0" smtClean="0">
                <a:solidFill>
                  <a:srgbClr val="5AB4C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의미 있는 문장 형태로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 결과를 읽기 쉽고 의미 있는 문장으로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24">
            <a:extLst>
              <a:ext uri="{FF2B5EF4-FFF2-40B4-BE49-F238E27FC236}">
                <a16:creationId xmlns:a16="http://schemas.microsoft.com/office/drawing/2014/main" id="{040B03FC-D133-7851-2AD0-D1B4411AFDA7}"/>
              </a:ext>
            </a:extLst>
          </p:cNvPr>
          <p:cNvSpPr/>
          <p:nvPr/>
        </p:nvSpPr>
        <p:spPr>
          <a:xfrm>
            <a:off x="847156" y="2586865"/>
            <a:ext cx="4895777" cy="2689985"/>
          </a:xfrm>
          <a:prstGeom prst="roundRect">
            <a:avLst/>
          </a:prstGeom>
          <a:solidFill>
            <a:srgbClr val="92D05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AF77F-CB69-C3FA-C828-26A91D363881}"/>
              </a:ext>
            </a:extLst>
          </p:cNvPr>
          <p:cNvSpPr txBox="1"/>
          <p:nvPr/>
        </p:nvSpPr>
        <p:spPr>
          <a:xfrm>
            <a:off x="1478549" y="2936897"/>
            <a:ext cx="361244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8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  </a:t>
            </a:r>
          </a:p>
          <a:p>
            <a:pPr algn="ctr">
              <a:lnSpc>
                <a:spcPct val="120000"/>
              </a:lnSpc>
            </a:pPr>
            <a:r>
              <a:rPr lang="ko-KR" altLang="en-US" sz="48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 입력</a:t>
            </a: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231476" y="3704053"/>
            <a:ext cx="3880026" cy="8579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95309" y="3259171"/>
            <a:ext cx="21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491E6D-C0EF-4788-BD85-6E00A27BD860}"/>
              </a:ext>
            </a:extLst>
          </p:cNvPr>
          <p:cNvGrpSpPr/>
          <p:nvPr/>
        </p:nvGrpSpPr>
        <p:grpSpPr>
          <a:xfrm>
            <a:off x="7231476" y="3714335"/>
            <a:ext cx="3880026" cy="857972"/>
            <a:chOff x="7231476" y="3714335"/>
            <a:chExt cx="3880026" cy="857972"/>
          </a:xfrm>
          <a:solidFill>
            <a:srgbClr val="92D050"/>
          </a:solidFill>
        </p:grpSpPr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7231476" y="3714335"/>
              <a:ext cx="3880026" cy="857972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4413" y="3850934"/>
              <a:ext cx="341415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바퀴벌레는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극혐이다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6088B0-9227-4BC1-9FBE-649FFFCB84B9}"/>
              </a:ext>
            </a:extLst>
          </p:cNvPr>
          <p:cNvSpPr/>
          <p:nvPr/>
        </p:nvSpPr>
        <p:spPr>
          <a:xfrm>
            <a:off x="0" y="-11164"/>
            <a:ext cx="12192000" cy="1076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0A96B-6F7E-4611-A6CB-6DC8D67CB8FA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10B5E8-57E7-411D-9757-FA4E6344E379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5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FB3E66D-5A5C-8C8C-1C83-C19E12BDFEA1}"/>
              </a:ext>
            </a:extLst>
          </p:cNvPr>
          <p:cNvGrpSpPr/>
          <p:nvPr/>
        </p:nvGrpSpPr>
        <p:grpSpPr>
          <a:xfrm>
            <a:off x="836882" y="2570746"/>
            <a:ext cx="4895777" cy="2722221"/>
            <a:chOff x="3440663" y="1926461"/>
            <a:chExt cx="4002807" cy="2140653"/>
          </a:xfrm>
          <a:solidFill>
            <a:srgbClr val="92D050"/>
          </a:solidFill>
        </p:grpSpPr>
        <p:sp>
          <p:nvSpPr>
            <p:cNvPr id="3" name="모서리가 둥근 직사각형 6">
              <a:extLst>
                <a:ext uri="{FF2B5EF4-FFF2-40B4-BE49-F238E27FC236}">
                  <a16:creationId xmlns:a16="http://schemas.microsoft.com/office/drawing/2014/main" id="{CE5E9FBB-00E7-6CE5-288E-DA0CBA22088B}"/>
                </a:ext>
              </a:extLst>
            </p:cNvPr>
            <p:cNvSpPr/>
            <p:nvPr/>
          </p:nvSpPr>
          <p:spPr>
            <a:xfrm>
              <a:off x="3440663" y="1926461"/>
              <a:ext cx="4002807" cy="211530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" name="모서리가 둥근 직사각형 24">
              <a:extLst>
                <a:ext uri="{FF2B5EF4-FFF2-40B4-BE49-F238E27FC236}">
                  <a16:creationId xmlns:a16="http://schemas.microsoft.com/office/drawing/2014/main" id="{040B03FC-D133-7851-2AD0-D1B4411AFDA7}"/>
                </a:ext>
              </a:extLst>
            </p:cNvPr>
            <p:cNvSpPr/>
            <p:nvPr/>
          </p:nvSpPr>
          <p:spPr>
            <a:xfrm>
              <a:off x="3440663" y="1951810"/>
              <a:ext cx="4002807" cy="2115304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9AF77F-CB69-C3FA-C828-26A91D363881}"/>
              </a:ext>
            </a:extLst>
          </p:cNvPr>
          <p:cNvSpPr txBox="1"/>
          <p:nvPr/>
        </p:nvSpPr>
        <p:spPr>
          <a:xfrm>
            <a:off x="1478549" y="3129320"/>
            <a:ext cx="3612442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신조어를</a:t>
            </a:r>
            <a:endParaRPr lang="en-US" altLang="ko-KR" sz="44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4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유사어로 치환</a:t>
            </a:r>
          </a:p>
        </p:txBody>
      </p:sp>
      <p:sp>
        <p:nvSpPr>
          <p:cNvPr id="34" name="모서리가 둥근 직사각형 6">
            <a:extLst>
              <a:ext uri="{FF2B5EF4-FFF2-40B4-BE49-F238E27FC236}">
                <a16:creationId xmlns:a16="http://schemas.microsoft.com/office/drawing/2014/main" id="{CE5E9FBB-00E7-6CE5-288E-DA0CBA22088B}"/>
              </a:ext>
            </a:extLst>
          </p:cNvPr>
          <p:cNvSpPr/>
          <p:nvPr/>
        </p:nvSpPr>
        <p:spPr>
          <a:xfrm>
            <a:off x="7239865" y="4334921"/>
            <a:ext cx="3880026" cy="1378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92127" y="3460318"/>
            <a:ext cx="257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Replace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5" name="모서리가 둥근 직사각형 24">
            <a:extLst>
              <a:ext uri="{FF2B5EF4-FFF2-40B4-BE49-F238E27FC236}">
                <a16:creationId xmlns:a16="http://schemas.microsoft.com/office/drawing/2014/main" id="{040B03FC-D133-7851-2AD0-D1B4411AFDA7}"/>
              </a:ext>
            </a:extLst>
          </p:cNvPr>
          <p:cNvSpPr/>
          <p:nvPr/>
        </p:nvSpPr>
        <p:spPr>
          <a:xfrm>
            <a:off x="7239865" y="3921984"/>
            <a:ext cx="3880026" cy="2482660"/>
          </a:xfrm>
          <a:prstGeom prst="roundRect">
            <a:avLst/>
          </a:prstGeom>
          <a:solidFill>
            <a:srgbClr val="92D05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88829" y="4424650"/>
            <a:ext cx="358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바퀴벌레는 극도로 </a:t>
            </a:r>
            <a:r>
              <a:rPr lang="ko-KR" altLang="en-US" b="1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혐오하다이다</a:t>
            </a:r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바퀴벌레는 </a:t>
            </a:r>
            <a:r>
              <a:rPr lang="ko-KR" altLang="en-US" b="1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극도록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혐오이다</a:t>
            </a:r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바퀴벌레는 극도로 </a:t>
            </a:r>
            <a:r>
              <a:rPr lang="ko-KR" altLang="en-US" b="1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혐오스럽다이다</a:t>
            </a:r>
            <a:endParaRPr lang="ko-KR" altLang="en-US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936632" y="2862018"/>
            <a:ext cx="486492" cy="476250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4" name="모서리가 둥근 직사각형 6">
            <a:extLst>
              <a:ext uri="{FF2B5EF4-FFF2-40B4-BE49-F238E27FC236}">
                <a16:creationId xmlns:a16="http://schemas.microsoft.com/office/drawing/2014/main" id="{B6BE643F-2DE7-467E-90D8-BCD77AB07257}"/>
              </a:ext>
            </a:extLst>
          </p:cNvPr>
          <p:cNvSpPr/>
          <p:nvPr/>
        </p:nvSpPr>
        <p:spPr>
          <a:xfrm>
            <a:off x="7239865" y="1871714"/>
            <a:ext cx="3880026" cy="8579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E00B6E-EB4A-4FD5-BAA1-9CE20F79DD4F}"/>
              </a:ext>
            </a:extLst>
          </p:cNvPr>
          <p:cNvSpPr txBox="1"/>
          <p:nvPr/>
        </p:nvSpPr>
        <p:spPr>
          <a:xfrm>
            <a:off x="8103698" y="1426832"/>
            <a:ext cx="21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input Sentence</a:t>
            </a:r>
            <a:endParaRPr lang="ko-KR" altLang="en-US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34B90D-C67B-4849-862F-848EC027BB50}"/>
              </a:ext>
            </a:extLst>
          </p:cNvPr>
          <p:cNvGrpSpPr/>
          <p:nvPr/>
        </p:nvGrpSpPr>
        <p:grpSpPr>
          <a:xfrm>
            <a:off x="7239865" y="1881996"/>
            <a:ext cx="3880026" cy="857972"/>
            <a:chOff x="7231476" y="3714335"/>
            <a:chExt cx="3880026" cy="857972"/>
          </a:xfrm>
          <a:solidFill>
            <a:srgbClr val="92D050"/>
          </a:solidFill>
        </p:grpSpPr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22317DEC-8A88-4E50-9F6B-677D7971210A}"/>
                </a:ext>
              </a:extLst>
            </p:cNvPr>
            <p:cNvSpPr/>
            <p:nvPr/>
          </p:nvSpPr>
          <p:spPr>
            <a:xfrm>
              <a:off x="7231476" y="3714335"/>
              <a:ext cx="3880026" cy="857972"/>
            </a:xfrm>
            <a:prstGeom prst="roundRect">
              <a:avLst/>
            </a:prstGeom>
            <a:grpFill/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3F6AE6-A553-4A81-8E71-876DA990DD89}"/>
                </a:ext>
              </a:extLst>
            </p:cNvPr>
            <p:cNvSpPr txBox="1"/>
            <p:nvPr/>
          </p:nvSpPr>
          <p:spPr>
            <a:xfrm>
              <a:off x="7464413" y="3850934"/>
              <a:ext cx="341415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바퀴벌레는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극혐이다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EB4CEA-5A17-4A72-8212-C3D5795D7605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1004D-F6AB-4D95-80A1-C3921A8CF2C5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FEAE85-5B24-488A-8BF3-98F1076FC1B7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1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02120" y="17128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EA2E2D-2313-4900-A5F4-FD96E4FB1B5D}"/>
              </a:ext>
            </a:extLst>
          </p:cNvPr>
          <p:cNvGrpSpPr/>
          <p:nvPr/>
        </p:nvGrpSpPr>
        <p:grpSpPr>
          <a:xfrm>
            <a:off x="836882" y="2538510"/>
            <a:ext cx="4895777" cy="2722221"/>
            <a:chOff x="1498281" y="1449729"/>
            <a:chExt cx="9097702" cy="5058636"/>
          </a:xfrm>
          <a:solidFill>
            <a:srgbClr val="92D050"/>
          </a:soli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125027-D8DB-489D-97CD-AF7C017B505D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  <a:grpFill/>
          </p:grpSpPr>
          <p:sp>
            <p:nvSpPr>
              <p:cNvPr id="13" name="모서리가 둥근 직사각형 6">
                <a:extLst>
                  <a:ext uri="{FF2B5EF4-FFF2-40B4-BE49-F238E27FC236}">
                    <a16:creationId xmlns:a16="http://schemas.microsoft.com/office/drawing/2014/main" id="{4F0392E5-C9AC-4202-B45A-41AF30E491C0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4" name="모서리가 둥근 직사각형 24">
                <a:extLst>
                  <a:ext uri="{FF2B5EF4-FFF2-40B4-BE49-F238E27FC236}">
                    <a16:creationId xmlns:a16="http://schemas.microsoft.com/office/drawing/2014/main" id="{9755C51D-8551-4435-BB59-5CB00017CC2D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875C0-E3D3-4380-8759-C41B1E9D6394}"/>
                </a:ext>
              </a:extLst>
            </p:cNvPr>
            <p:cNvSpPr txBox="1"/>
            <p:nvPr/>
          </p:nvSpPr>
          <p:spPr>
            <a:xfrm>
              <a:off x="2690675" y="2748719"/>
              <a:ext cx="6712912" cy="25393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KLUE/BERT </a:t>
              </a:r>
              <a:r>
                <a:rPr lang="ko-KR" altLang="en-US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모델을 통한 평가</a:t>
              </a:r>
            </a:p>
          </p:txBody>
        </p:sp>
      </p:grpSp>
      <p:sp>
        <p:nvSpPr>
          <p:cNvPr id="31" name="아래쪽 화살표 10">
            <a:extLst>
              <a:ext uri="{FF2B5EF4-FFF2-40B4-BE49-F238E27FC236}">
                <a16:creationId xmlns:a16="http://schemas.microsoft.com/office/drawing/2014/main" id="{B0EB4016-B6DB-49C7-AA5C-95582D9C066B}"/>
              </a:ext>
            </a:extLst>
          </p:cNvPr>
          <p:cNvSpPr/>
          <p:nvPr/>
        </p:nvSpPr>
        <p:spPr>
          <a:xfrm>
            <a:off x="8908632" y="4441260"/>
            <a:ext cx="486492" cy="476250"/>
          </a:xfrm>
          <a:prstGeom prst="downArrow">
            <a:avLst/>
          </a:prstGeom>
          <a:solidFill>
            <a:srgbClr val="00B05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CDCF42-880E-4A0D-8643-DEBBFA7FD92E}"/>
              </a:ext>
            </a:extLst>
          </p:cNvPr>
          <p:cNvGrpSpPr/>
          <p:nvPr/>
        </p:nvGrpSpPr>
        <p:grpSpPr>
          <a:xfrm>
            <a:off x="7211865" y="5059520"/>
            <a:ext cx="3880026" cy="1352558"/>
            <a:chOff x="7183865" y="4964894"/>
            <a:chExt cx="3880026" cy="13525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C05D27-B050-42E5-8565-F96480B6C4D5}"/>
                </a:ext>
              </a:extLst>
            </p:cNvPr>
            <p:cNvSpPr txBox="1"/>
            <p:nvPr/>
          </p:nvSpPr>
          <p:spPr>
            <a:xfrm>
              <a:off x="7894783" y="4964894"/>
              <a:ext cx="2458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Natural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C2D8F44-E026-4965-BD9C-D0F95AF55D59}"/>
                </a:ext>
              </a:extLst>
            </p:cNvPr>
            <p:cNvGrpSpPr/>
            <p:nvPr/>
          </p:nvGrpSpPr>
          <p:grpSpPr>
            <a:xfrm>
              <a:off x="7183865" y="5459480"/>
              <a:ext cx="3880026" cy="857972"/>
              <a:chOff x="7231476" y="5679910"/>
              <a:chExt cx="3880026" cy="857972"/>
            </a:xfrm>
            <a:solidFill>
              <a:srgbClr val="92D050"/>
            </a:solidFill>
          </p:grpSpPr>
          <p:sp>
            <p:nvSpPr>
              <p:cNvPr id="44" name="모서리가 둥근 직사각형 24">
                <a:extLst>
                  <a:ext uri="{FF2B5EF4-FFF2-40B4-BE49-F238E27FC236}">
                    <a16:creationId xmlns:a16="http://schemas.microsoft.com/office/drawing/2014/main" id="{1A8F6CEE-C13F-432D-8706-027DE7D97DB4}"/>
                  </a:ext>
                </a:extLst>
              </p:cNvPr>
              <p:cNvSpPr/>
              <p:nvPr/>
            </p:nvSpPr>
            <p:spPr>
              <a:xfrm>
                <a:off x="7231476" y="5679910"/>
                <a:ext cx="3880026" cy="857972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300750-DFB0-4A06-8AEC-CFA473B34DAC}"/>
                  </a:ext>
                </a:extLst>
              </p:cNvPr>
              <p:cNvSpPr txBox="1"/>
              <p:nvPr/>
            </p:nvSpPr>
            <p:spPr>
              <a:xfrm>
                <a:off x="7510469" y="5908841"/>
                <a:ext cx="3322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바퀴벌레는 극도로 </a:t>
                </a:r>
                <a:r>
                  <a:rPr lang="ko-KR" altLang="en-US" sz="2000" b="1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혐오하다이다</a:t>
                </a:r>
                <a:endParaRPr lang="en-US" altLang="ko-KR" sz="20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6BEE4B-7776-4A77-ADA4-D4908BB1D4C5}"/>
              </a:ext>
            </a:extLst>
          </p:cNvPr>
          <p:cNvGrpSpPr/>
          <p:nvPr/>
        </p:nvGrpSpPr>
        <p:grpSpPr>
          <a:xfrm>
            <a:off x="7211865" y="1354925"/>
            <a:ext cx="3880026" cy="2944326"/>
            <a:chOff x="7231476" y="3615865"/>
            <a:chExt cx="3880026" cy="2944326"/>
          </a:xfrm>
        </p:grpSpPr>
        <p:sp>
          <p:nvSpPr>
            <p:cNvPr id="52" name="모서리가 둥근 직사각형 6">
              <a:extLst>
                <a:ext uri="{FF2B5EF4-FFF2-40B4-BE49-F238E27FC236}">
                  <a16:creationId xmlns:a16="http://schemas.microsoft.com/office/drawing/2014/main" id="{7807A912-8239-440D-945F-2C3EB566CE51}"/>
                </a:ext>
              </a:extLst>
            </p:cNvPr>
            <p:cNvSpPr/>
            <p:nvPr/>
          </p:nvSpPr>
          <p:spPr>
            <a:xfrm>
              <a:off x="7231476" y="4490468"/>
              <a:ext cx="3880026" cy="13789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A4606D-F41E-4333-9C09-7B4A8954E959}"/>
                </a:ext>
              </a:extLst>
            </p:cNvPr>
            <p:cNvSpPr txBox="1"/>
            <p:nvPr/>
          </p:nvSpPr>
          <p:spPr>
            <a:xfrm>
              <a:off x="7883738" y="3615865"/>
              <a:ext cx="2575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Replace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9B2449AC-F102-4BB8-A5B3-10D028707639}"/>
                </a:ext>
              </a:extLst>
            </p:cNvPr>
            <p:cNvSpPr/>
            <p:nvPr/>
          </p:nvSpPr>
          <p:spPr>
            <a:xfrm>
              <a:off x="7231476" y="4077531"/>
              <a:ext cx="3880026" cy="2482660"/>
            </a:xfrm>
            <a:prstGeom prst="roundRect">
              <a:avLst/>
            </a:prstGeom>
            <a:solidFill>
              <a:srgbClr val="92D05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AFC2B9-D1DD-4B7B-B479-D60880571DDA}"/>
                </a:ext>
              </a:extLst>
            </p:cNvPr>
            <p:cNvSpPr txBox="1"/>
            <p:nvPr/>
          </p:nvSpPr>
          <p:spPr>
            <a:xfrm>
              <a:off x="7380440" y="4580197"/>
              <a:ext cx="35820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바퀴벌레는 극도로 </a:t>
              </a:r>
              <a:r>
                <a:rPr lang="ko-KR" altLang="en-US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혐오하다이다</a:t>
              </a:r>
              <a:endPara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 algn="ctr">
                <a:buAutoNum type="arabicPeriod"/>
              </a:pPr>
              <a:endPara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바퀴벌레는 </a:t>
              </a:r>
              <a:r>
                <a:rPr lang="ko-KR" altLang="en-US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극도록</a:t>
              </a: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혐오이다</a:t>
              </a:r>
              <a:endPara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 algn="ctr">
                <a:buAutoNum type="arabicPeriod"/>
              </a:pPr>
              <a:endPara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바퀴벌레는 극도로 </a:t>
              </a:r>
              <a:r>
                <a:rPr lang="ko-KR" altLang="en-US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혐오스럽다이다</a:t>
              </a:r>
              <a:endPara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C622BEA-3B33-4DCE-A0E9-74DCBFC0E1F9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9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7EA2E2D-2313-4900-A5F4-FD96E4FB1B5D}"/>
              </a:ext>
            </a:extLst>
          </p:cNvPr>
          <p:cNvGrpSpPr/>
          <p:nvPr/>
        </p:nvGrpSpPr>
        <p:grpSpPr>
          <a:xfrm>
            <a:off x="836882" y="2538510"/>
            <a:ext cx="4895777" cy="2722221"/>
            <a:chOff x="1498281" y="1449729"/>
            <a:chExt cx="9097702" cy="5058636"/>
          </a:xfrm>
          <a:solidFill>
            <a:srgbClr val="92D050"/>
          </a:soli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125027-D8DB-489D-97CD-AF7C017B505D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58636"/>
              <a:chOff x="3440663" y="1926461"/>
              <a:chExt cx="4002807" cy="2140653"/>
            </a:xfrm>
            <a:grpFill/>
          </p:grpSpPr>
          <p:sp>
            <p:nvSpPr>
              <p:cNvPr id="13" name="모서리가 둥근 직사각형 6">
                <a:extLst>
                  <a:ext uri="{FF2B5EF4-FFF2-40B4-BE49-F238E27FC236}">
                    <a16:creationId xmlns:a16="http://schemas.microsoft.com/office/drawing/2014/main" id="{4F0392E5-C9AC-4202-B45A-41AF30E491C0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4" name="모서리가 둥근 직사각형 24">
                <a:extLst>
                  <a:ext uri="{FF2B5EF4-FFF2-40B4-BE49-F238E27FC236}">
                    <a16:creationId xmlns:a16="http://schemas.microsoft.com/office/drawing/2014/main" id="{9755C51D-8551-4435-BB59-5CB00017CC2D}"/>
                  </a:ext>
                </a:extLst>
              </p:cNvPr>
              <p:cNvSpPr/>
              <p:nvPr/>
            </p:nvSpPr>
            <p:spPr>
              <a:xfrm>
                <a:off x="3440663" y="1951810"/>
                <a:ext cx="4002807" cy="2115304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875C0-E3D3-4380-8759-C41B1E9D6394}"/>
                </a:ext>
              </a:extLst>
            </p:cNvPr>
            <p:cNvSpPr txBox="1"/>
            <p:nvPr/>
          </p:nvSpPr>
          <p:spPr>
            <a:xfrm>
              <a:off x="2690675" y="2748719"/>
              <a:ext cx="6712912" cy="25393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GPT </a:t>
              </a:r>
              <a:r>
                <a:rPr lang="ko-KR" altLang="en-US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모델을 통한</a:t>
              </a:r>
              <a:endPara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6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증강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295E0-AC8D-4D59-8E99-1D1726EBB315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1E0E7-6C0B-4BC1-98D9-12575D52D925}"/>
              </a:ext>
            </a:extLst>
          </p:cNvPr>
          <p:cNvSpPr txBox="1"/>
          <p:nvPr/>
        </p:nvSpPr>
        <p:spPr>
          <a:xfrm>
            <a:off x="302120" y="171280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GPT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DF43E6-934A-4932-BA4E-D53C838BA803}"/>
              </a:ext>
            </a:extLst>
          </p:cNvPr>
          <p:cNvGrpSpPr/>
          <p:nvPr/>
        </p:nvGrpSpPr>
        <p:grpSpPr>
          <a:xfrm>
            <a:off x="7211865" y="2119355"/>
            <a:ext cx="3880026" cy="1352558"/>
            <a:chOff x="7183865" y="4964894"/>
            <a:chExt cx="3880026" cy="135255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369E93-AA7B-4400-9A9F-A4185CC373A2}"/>
                </a:ext>
              </a:extLst>
            </p:cNvPr>
            <p:cNvSpPr txBox="1"/>
            <p:nvPr/>
          </p:nvSpPr>
          <p:spPr>
            <a:xfrm>
              <a:off x="7894783" y="4964894"/>
              <a:ext cx="2458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Natural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90836F4-BED7-4DF4-BFFA-26E1D9BE52AF}"/>
                </a:ext>
              </a:extLst>
            </p:cNvPr>
            <p:cNvGrpSpPr/>
            <p:nvPr/>
          </p:nvGrpSpPr>
          <p:grpSpPr>
            <a:xfrm>
              <a:off x="7183865" y="5459480"/>
              <a:ext cx="3880026" cy="857972"/>
              <a:chOff x="7231476" y="5679910"/>
              <a:chExt cx="3880026" cy="857972"/>
            </a:xfrm>
            <a:solidFill>
              <a:srgbClr val="92D050"/>
            </a:solidFill>
          </p:grpSpPr>
          <p:sp>
            <p:nvSpPr>
              <p:cNvPr id="32" name="모서리가 둥근 직사각형 24">
                <a:extLst>
                  <a:ext uri="{FF2B5EF4-FFF2-40B4-BE49-F238E27FC236}">
                    <a16:creationId xmlns:a16="http://schemas.microsoft.com/office/drawing/2014/main" id="{FC6BDD22-23D8-4AE6-81C7-1FA0F523E3D8}"/>
                  </a:ext>
                </a:extLst>
              </p:cNvPr>
              <p:cNvSpPr/>
              <p:nvPr/>
            </p:nvSpPr>
            <p:spPr>
              <a:xfrm>
                <a:off x="7231476" y="5679910"/>
                <a:ext cx="3880026" cy="857972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FEB136-D95B-4BFB-B255-42CB5DAE9ABE}"/>
                  </a:ext>
                </a:extLst>
              </p:cNvPr>
              <p:cNvSpPr txBox="1"/>
              <p:nvPr/>
            </p:nvSpPr>
            <p:spPr>
              <a:xfrm>
                <a:off x="7510469" y="5908841"/>
                <a:ext cx="3322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바퀴벌레는 극도로 </a:t>
                </a:r>
                <a:r>
                  <a:rPr lang="ko-KR" altLang="en-US" sz="2000" b="1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혐오하다이다</a:t>
                </a:r>
                <a:endParaRPr lang="en-US" altLang="ko-KR" sz="20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34" name="아래쪽 화살표 10">
            <a:extLst>
              <a:ext uri="{FF2B5EF4-FFF2-40B4-BE49-F238E27FC236}">
                <a16:creationId xmlns:a16="http://schemas.microsoft.com/office/drawing/2014/main" id="{2D5FF804-DF45-4CC5-9495-573F7984EFC6}"/>
              </a:ext>
            </a:extLst>
          </p:cNvPr>
          <p:cNvSpPr/>
          <p:nvPr/>
        </p:nvSpPr>
        <p:spPr>
          <a:xfrm>
            <a:off x="8908632" y="3625666"/>
            <a:ext cx="486492" cy="476250"/>
          </a:xfrm>
          <a:prstGeom prst="downArrow">
            <a:avLst/>
          </a:prstGeom>
          <a:solidFill>
            <a:srgbClr val="00B05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B0C910-507C-47AF-9FDD-7636DA4A003B}"/>
              </a:ext>
            </a:extLst>
          </p:cNvPr>
          <p:cNvGrpSpPr/>
          <p:nvPr/>
        </p:nvGrpSpPr>
        <p:grpSpPr>
          <a:xfrm>
            <a:off x="7211865" y="4255668"/>
            <a:ext cx="3880026" cy="1391980"/>
            <a:chOff x="7211865" y="4125463"/>
            <a:chExt cx="3880026" cy="13919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60CD8-8207-40B1-A254-0BAD65D51A00}"/>
                </a:ext>
              </a:extLst>
            </p:cNvPr>
            <p:cNvSpPr txBox="1"/>
            <p:nvPr/>
          </p:nvSpPr>
          <p:spPr>
            <a:xfrm>
              <a:off x="7871098" y="4125463"/>
              <a:ext cx="2561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Improve Sentence</a:t>
              </a:r>
              <a:endPara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040971E-788D-44D8-837E-552AB9B51AD8}"/>
                </a:ext>
              </a:extLst>
            </p:cNvPr>
            <p:cNvGrpSpPr/>
            <p:nvPr/>
          </p:nvGrpSpPr>
          <p:grpSpPr>
            <a:xfrm>
              <a:off x="7211865" y="4659471"/>
              <a:ext cx="3880026" cy="857972"/>
              <a:chOff x="7231476" y="5719332"/>
              <a:chExt cx="3880026" cy="857972"/>
            </a:xfrm>
            <a:solidFill>
              <a:srgbClr val="92D050"/>
            </a:solidFill>
          </p:grpSpPr>
          <p:sp>
            <p:nvSpPr>
              <p:cNvPr id="38" name="모서리가 둥근 직사각형 24">
                <a:extLst>
                  <a:ext uri="{FF2B5EF4-FFF2-40B4-BE49-F238E27FC236}">
                    <a16:creationId xmlns:a16="http://schemas.microsoft.com/office/drawing/2014/main" id="{B75A7659-B865-4AE4-B40C-DDAC7C1F10E4}"/>
                  </a:ext>
                </a:extLst>
              </p:cNvPr>
              <p:cNvSpPr/>
              <p:nvPr/>
            </p:nvSpPr>
            <p:spPr>
              <a:xfrm>
                <a:off x="7231476" y="5719332"/>
                <a:ext cx="3880026" cy="857972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F367FD-91E2-4AA8-B3C7-97799B1ACA08}"/>
                  </a:ext>
                </a:extLst>
              </p:cNvPr>
              <p:cNvSpPr txBox="1"/>
              <p:nvPr/>
            </p:nvSpPr>
            <p:spPr>
              <a:xfrm>
                <a:off x="7510469" y="5794375"/>
                <a:ext cx="3322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바퀴벌레에 대한 혐오는 매우 강하다</a:t>
                </a:r>
                <a:endParaRPr lang="en-US" altLang="ko-KR" sz="20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316F4-7D77-4788-AE9E-C6F7D670BF50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07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7EA2E2D-2313-4900-A5F4-FD96E4FB1B5D}"/>
              </a:ext>
            </a:extLst>
          </p:cNvPr>
          <p:cNvGrpSpPr/>
          <p:nvPr/>
        </p:nvGrpSpPr>
        <p:grpSpPr>
          <a:xfrm>
            <a:off x="836882" y="2538510"/>
            <a:ext cx="4895777" cy="2726287"/>
            <a:chOff x="1498281" y="1449729"/>
            <a:chExt cx="9097702" cy="5066193"/>
          </a:xfrm>
          <a:solidFill>
            <a:srgbClr val="92D050"/>
          </a:soli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125027-D8DB-489D-97CD-AF7C017B505D}"/>
                </a:ext>
              </a:extLst>
            </p:cNvPr>
            <p:cNvGrpSpPr/>
            <p:nvPr/>
          </p:nvGrpSpPr>
          <p:grpSpPr>
            <a:xfrm>
              <a:off x="1498281" y="1449729"/>
              <a:ext cx="9097702" cy="5066193"/>
              <a:chOff x="3440663" y="1926461"/>
              <a:chExt cx="4002807" cy="2143851"/>
            </a:xfrm>
            <a:grpFill/>
          </p:grpSpPr>
          <p:sp>
            <p:nvSpPr>
              <p:cNvPr id="13" name="모서리가 둥근 직사각형 6">
                <a:extLst>
                  <a:ext uri="{FF2B5EF4-FFF2-40B4-BE49-F238E27FC236}">
                    <a16:creationId xmlns:a16="http://schemas.microsoft.com/office/drawing/2014/main" id="{4F0392E5-C9AC-4202-B45A-41AF30E491C0}"/>
                  </a:ext>
                </a:extLst>
              </p:cNvPr>
              <p:cNvSpPr/>
              <p:nvPr/>
            </p:nvSpPr>
            <p:spPr>
              <a:xfrm>
                <a:off x="3440663" y="1926461"/>
                <a:ext cx="4002807" cy="211530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4" name="모서리가 둥근 직사각형 24">
                <a:extLst>
                  <a:ext uri="{FF2B5EF4-FFF2-40B4-BE49-F238E27FC236}">
                    <a16:creationId xmlns:a16="http://schemas.microsoft.com/office/drawing/2014/main" id="{9755C51D-8551-4435-BB59-5CB00017CC2D}"/>
                  </a:ext>
                </a:extLst>
              </p:cNvPr>
              <p:cNvSpPr/>
              <p:nvPr/>
            </p:nvSpPr>
            <p:spPr>
              <a:xfrm>
                <a:off x="3440663" y="1955008"/>
                <a:ext cx="4002807" cy="2115304"/>
              </a:xfrm>
              <a:prstGeom prst="roundRect">
                <a:avLst/>
              </a:prstGeom>
              <a:grpFill/>
              <a:ln w="571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875C0-E3D3-4380-8759-C41B1E9D6394}"/>
                </a:ext>
              </a:extLst>
            </p:cNvPr>
            <p:cNvSpPr txBox="1"/>
            <p:nvPr/>
          </p:nvSpPr>
          <p:spPr>
            <a:xfrm>
              <a:off x="2690675" y="2329351"/>
              <a:ext cx="6712912" cy="33744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Naturalness Sentence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32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vs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32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Improve Sentence</a:t>
              </a:r>
              <a:endParaRPr lang="ko-KR" altLang="en-US" sz="32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EE50D9-693D-4E71-8876-9EF009EFD129}"/>
              </a:ext>
            </a:extLst>
          </p:cNvPr>
          <p:cNvSpPr/>
          <p:nvPr/>
        </p:nvSpPr>
        <p:spPr>
          <a:xfrm>
            <a:off x="-10274" y="-11164"/>
            <a:ext cx="12192000" cy="1076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4708B-B3F7-45D3-9C4F-E59462D15E5A}"/>
              </a:ext>
            </a:extLst>
          </p:cNvPr>
          <p:cNvSpPr txBox="1"/>
          <p:nvPr/>
        </p:nvSpPr>
        <p:spPr>
          <a:xfrm>
            <a:off x="302120" y="171280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GPT</a:t>
            </a:r>
            <a:endParaRPr lang="ko-KR" altLang="en-US" sz="36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DAC353-23E8-492D-9497-68C719D633A5}"/>
              </a:ext>
            </a:extLst>
          </p:cNvPr>
          <p:cNvGrpSpPr/>
          <p:nvPr/>
        </p:nvGrpSpPr>
        <p:grpSpPr>
          <a:xfrm>
            <a:off x="7211865" y="1542252"/>
            <a:ext cx="3880026" cy="4721922"/>
            <a:chOff x="7211865" y="1542252"/>
            <a:chExt cx="3880026" cy="4721922"/>
          </a:xfrm>
        </p:grpSpPr>
        <p:sp>
          <p:nvSpPr>
            <p:cNvPr id="32" name="아래쪽 화살표 10">
              <a:extLst>
                <a:ext uri="{FF2B5EF4-FFF2-40B4-BE49-F238E27FC236}">
                  <a16:creationId xmlns:a16="http://schemas.microsoft.com/office/drawing/2014/main" id="{D1589E4D-8133-46B9-A29E-7AC4B5E6064E}"/>
                </a:ext>
              </a:extLst>
            </p:cNvPr>
            <p:cNvSpPr/>
            <p:nvPr/>
          </p:nvSpPr>
          <p:spPr>
            <a:xfrm>
              <a:off x="8908632" y="4395944"/>
              <a:ext cx="486492" cy="476250"/>
            </a:xfrm>
            <a:prstGeom prst="downArrow">
              <a:avLst/>
            </a:prstGeom>
            <a:solidFill>
              <a:srgbClr val="00B050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3DB2E8F-D7B5-4DCC-A8FC-1F8FBDCBB708}"/>
                </a:ext>
              </a:extLst>
            </p:cNvPr>
            <p:cNvGrpSpPr/>
            <p:nvPr/>
          </p:nvGrpSpPr>
          <p:grpSpPr>
            <a:xfrm>
              <a:off x="7211865" y="4872194"/>
              <a:ext cx="3880026" cy="1391980"/>
              <a:chOff x="7211865" y="4872194"/>
              <a:chExt cx="3880026" cy="139198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69C125-F147-43BA-A0C4-E7E1692EDC40}"/>
                  </a:ext>
                </a:extLst>
              </p:cNvPr>
              <p:cNvSpPr txBox="1"/>
              <p:nvPr/>
            </p:nvSpPr>
            <p:spPr>
              <a:xfrm>
                <a:off x="8595798" y="4872194"/>
                <a:ext cx="1112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Output</a:t>
                </a:r>
                <a:endParaRPr lang="ko-KR" altLang="en-US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BD5ED5D4-4B3A-4EC1-9A51-E177983C44F7}"/>
                  </a:ext>
                </a:extLst>
              </p:cNvPr>
              <p:cNvGrpSpPr/>
              <p:nvPr/>
            </p:nvGrpSpPr>
            <p:grpSpPr>
              <a:xfrm>
                <a:off x="7211865" y="5406202"/>
                <a:ext cx="3880026" cy="857972"/>
                <a:chOff x="7231476" y="5719332"/>
                <a:chExt cx="3880026" cy="857972"/>
              </a:xfrm>
              <a:solidFill>
                <a:srgbClr val="92D050"/>
              </a:solidFill>
            </p:grpSpPr>
            <p:sp>
              <p:nvSpPr>
                <p:cNvPr id="36" name="모서리가 둥근 직사각형 24">
                  <a:extLst>
                    <a:ext uri="{FF2B5EF4-FFF2-40B4-BE49-F238E27FC236}">
                      <a16:creationId xmlns:a16="http://schemas.microsoft.com/office/drawing/2014/main" id="{332F6538-457A-4BE2-8023-9D384CDA00B1}"/>
                    </a:ext>
                  </a:extLst>
                </p:cNvPr>
                <p:cNvSpPr/>
                <p:nvPr/>
              </p:nvSpPr>
              <p:spPr>
                <a:xfrm>
                  <a:off x="7231476" y="5719332"/>
                  <a:ext cx="3880026" cy="857972"/>
                </a:xfrm>
                <a:prstGeom prst="roundRect">
                  <a:avLst/>
                </a:prstGeom>
                <a:grpFill/>
                <a:ln w="571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8C58AC-6FE5-4144-A45C-3D9E2661A4B6}"/>
                    </a:ext>
                  </a:extLst>
                </p:cNvPr>
                <p:cNvSpPr txBox="1"/>
                <p:nvPr/>
              </p:nvSpPr>
              <p:spPr>
                <a:xfrm>
                  <a:off x="7510469" y="5794375"/>
                  <a:ext cx="332204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바퀴벌레에 대한 혐오는 매우 강하다</a:t>
                  </a:r>
                  <a:endParaRPr lang="en-US" altLang="ko-KR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0CCE389-461C-42B5-8625-C93B3343734F}"/>
                </a:ext>
              </a:extLst>
            </p:cNvPr>
            <p:cNvGrpSpPr/>
            <p:nvPr/>
          </p:nvGrpSpPr>
          <p:grpSpPr>
            <a:xfrm>
              <a:off x="7211865" y="2894810"/>
              <a:ext cx="3880026" cy="1391980"/>
              <a:chOff x="7211865" y="4125463"/>
              <a:chExt cx="3880026" cy="139198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F1E1C0-CF73-4582-A49F-BFFCF107F824}"/>
                  </a:ext>
                </a:extLst>
              </p:cNvPr>
              <p:cNvSpPr txBox="1"/>
              <p:nvPr/>
            </p:nvSpPr>
            <p:spPr>
              <a:xfrm>
                <a:off x="7871098" y="4125463"/>
                <a:ext cx="2561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Improve Sentence</a:t>
                </a:r>
                <a:endParaRPr lang="ko-KR" altLang="en-US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EA03281-0F44-4036-BF5D-D3AFC8D385F1}"/>
                  </a:ext>
                </a:extLst>
              </p:cNvPr>
              <p:cNvGrpSpPr/>
              <p:nvPr/>
            </p:nvGrpSpPr>
            <p:grpSpPr>
              <a:xfrm>
                <a:off x="7211865" y="4659471"/>
                <a:ext cx="3880026" cy="857972"/>
                <a:chOff x="7231476" y="5719332"/>
                <a:chExt cx="3880026" cy="857972"/>
              </a:xfrm>
              <a:solidFill>
                <a:srgbClr val="92D050"/>
              </a:solidFill>
            </p:grpSpPr>
            <p:sp>
              <p:nvSpPr>
                <p:cNvPr id="47" name="모서리가 둥근 직사각형 24">
                  <a:extLst>
                    <a:ext uri="{FF2B5EF4-FFF2-40B4-BE49-F238E27FC236}">
                      <a16:creationId xmlns:a16="http://schemas.microsoft.com/office/drawing/2014/main" id="{400B0897-17DD-4508-90B4-4AC6D2A019B9}"/>
                    </a:ext>
                  </a:extLst>
                </p:cNvPr>
                <p:cNvSpPr/>
                <p:nvPr/>
              </p:nvSpPr>
              <p:spPr>
                <a:xfrm>
                  <a:off x="7231476" y="5719332"/>
                  <a:ext cx="3880026" cy="857972"/>
                </a:xfrm>
                <a:prstGeom prst="roundRect">
                  <a:avLst/>
                </a:prstGeom>
                <a:grpFill/>
                <a:ln w="571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39849E7-C60D-4678-8225-268133403E13}"/>
                    </a:ext>
                  </a:extLst>
                </p:cNvPr>
                <p:cNvSpPr txBox="1"/>
                <p:nvPr/>
              </p:nvSpPr>
              <p:spPr>
                <a:xfrm>
                  <a:off x="7510469" y="5794375"/>
                  <a:ext cx="332204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바퀴벌레에 대한 혐오는 매우 강하다</a:t>
                  </a:r>
                  <a:endParaRPr lang="en-US" altLang="ko-KR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8B9660-D4D2-486A-B93F-AB06215B5EE9}"/>
                </a:ext>
              </a:extLst>
            </p:cNvPr>
            <p:cNvGrpSpPr/>
            <p:nvPr/>
          </p:nvGrpSpPr>
          <p:grpSpPr>
            <a:xfrm>
              <a:off x="7211865" y="1542252"/>
              <a:ext cx="3880026" cy="1352558"/>
              <a:chOff x="7183865" y="4964894"/>
              <a:chExt cx="3880026" cy="135255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BD9EED-A546-4C72-AE7C-8F494C09FD38}"/>
                  </a:ext>
                </a:extLst>
              </p:cNvPr>
              <p:cNvSpPr txBox="1"/>
              <p:nvPr/>
            </p:nvSpPr>
            <p:spPr>
              <a:xfrm>
                <a:off x="7894783" y="4964894"/>
                <a:ext cx="24581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Natural Sentence</a:t>
                </a:r>
                <a:endParaRPr lang="ko-KR" altLang="en-US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5FA6AC0-EC30-4F66-9CB6-3A992F7158D4}"/>
                  </a:ext>
                </a:extLst>
              </p:cNvPr>
              <p:cNvGrpSpPr/>
              <p:nvPr/>
            </p:nvGrpSpPr>
            <p:grpSpPr>
              <a:xfrm>
                <a:off x="7183865" y="5459480"/>
                <a:ext cx="3880026" cy="857972"/>
                <a:chOff x="7231476" y="5679910"/>
                <a:chExt cx="3880026" cy="857972"/>
              </a:xfrm>
              <a:solidFill>
                <a:srgbClr val="92D050"/>
              </a:solidFill>
            </p:grpSpPr>
            <p:sp>
              <p:nvSpPr>
                <p:cNvPr id="43" name="모서리가 둥근 직사각형 24">
                  <a:extLst>
                    <a:ext uri="{FF2B5EF4-FFF2-40B4-BE49-F238E27FC236}">
                      <a16:creationId xmlns:a16="http://schemas.microsoft.com/office/drawing/2014/main" id="{691456B6-6AAE-4275-BAB0-81CDEE6B6220}"/>
                    </a:ext>
                  </a:extLst>
                </p:cNvPr>
                <p:cNvSpPr/>
                <p:nvPr/>
              </p:nvSpPr>
              <p:spPr>
                <a:xfrm>
                  <a:off x="7231476" y="5679910"/>
                  <a:ext cx="3880026" cy="857972"/>
                </a:xfrm>
                <a:prstGeom prst="roundRect">
                  <a:avLst/>
                </a:prstGeom>
                <a:grpFill/>
                <a:ln w="571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8B378B-BB18-4A24-9E97-64283386C322}"/>
                    </a:ext>
                  </a:extLst>
                </p:cNvPr>
                <p:cNvSpPr txBox="1"/>
                <p:nvPr/>
              </p:nvSpPr>
              <p:spPr>
                <a:xfrm>
                  <a:off x="7510469" y="5908841"/>
                  <a:ext cx="33220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바퀴벌레는 극도로 </a:t>
                  </a:r>
                  <a:r>
                    <a:rPr lang="ko-KR" altLang="en-US" sz="2000" b="1" dirty="0" err="1">
                      <a:solidFill>
                        <a:schemeClr val="bg1"/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혐오하다이다</a:t>
                  </a:r>
                  <a:endParaRPr lang="en-US" altLang="ko-KR" sz="20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7BCB4-7F80-43F0-A8CB-3F18265A2ED5}"/>
              </a:ext>
            </a:extLst>
          </p:cNvPr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6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449025" y="188192"/>
            <a:ext cx="4976415" cy="2092881"/>
            <a:chOff x="4413012" y="1645867"/>
            <a:chExt cx="4642873" cy="20928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67"/>
              <a:ext cx="326292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hat Bot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672232" y="2839812"/>
              <a:ext cx="282008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spc="-15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NEW WORD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413012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spc="-15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C</a:t>
              </a:r>
            </a:p>
          </p:txBody>
        </p:sp>
      </p:grpSp>
      <p:pic>
        <p:nvPicPr>
          <p:cNvPr id="35" name="그림 개체 틀 3" descr="스크린샷, 만화 영화, 의류이(가) 표시된 사진&#10;&#10;자동 생성된 설명">
            <a:extLst>
              <a:ext uri="{FF2B5EF4-FFF2-40B4-BE49-F238E27FC236}">
                <a16:creationId xmlns:a16="http://schemas.microsoft.com/office/drawing/2014/main" id="{53AB603B-FCF0-1E56-CF17-F9BFD171FC9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r="20721"/>
          <a:stretch>
            <a:fillRect/>
          </a:stretch>
        </p:blipFill>
        <p:spPr>
          <a:xfrm>
            <a:off x="5268913" y="0"/>
            <a:ext cx="6923087" cy="6858000"/>
          </a:xfr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 rot="17173995">
            <a:off x="10533709" y="5562256"/>
            <a:ext cx="1753564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>
            <a:off x="11218757" y="6147582"/>
            <a:ext cx="973243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92844" y="2791786"/>
            <a:ext cx="4136199" cy="3028007"/>
            <a:chOff x="992844" y="2791786"/>
            <a:chExt cx="4136199" cy="30280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992844" y="2791786"/>
              <a:ext cx="41361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01. </a:t>
              </a:r>
              <a:r>
                <a:rPr lang="ko-KR" altLang="en-US" sz="42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서비스 개요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78569" y="3751719"/>
              <a:ext cx="3584864" cy="400110"/>
              <a:chOff x="1171575" y="3751719"/>
              <a:chExt cx="3584864" cy="40011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6D39CC-26D9-7C6E-9C55-1889773850A6}"/>
                  </a:ext>
                </a:extLst>
              </p:cNvPr>
              <p:cNvSpPr txBox="1"/>
              <p:nvPr/>
            </p:nvSpPr>
            <p:spPr>
              <a:xfrm>
                <a:off x="1554819" y="3751719"/>
                <a:ext cx="3201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서비스 소개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71575" y="3751719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078569" y="4307707"/>
              <a:ext cx="3584864" cy="400110"/>
              <a:chOff x="1171575" y="4287822"/>
              <a:chExt cx="3584864" cy="40011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B1E522-2205-2325-A473-CCACF5F6258E}"/>
                  </a:ext>
                </a:extLst>
              </p:cNvPr>
              <p:cNvSpPr txBox="1"/>
              <p:nvPr/>
            </p:nvSpPr>
            <p:spPr>
              <a:xfrm>
                <a:off x="1554819" y="4287822"/>
                <a:ext cx="3201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제작 배경 및 필요성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71575" y="4287822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78569" y="4863695"/>
              <a:ext cx="3890791" cy="400110"/>
              <a:chOff x="1171575" y="4823925"/>
              <a:chExt cx="3890791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0C3BD3-27F4-993A-051B-FD4D449A7B2B}"/>
                  </a:ext>
                </a:extLst>
              </p:cNvPr>
              <p:cNvSpPr txBox="1"/>
              <p:nvPr/>
            </p:nvSpPr>
            <p:spPr>
              <a:xfrm>
                <a:off x="1554819" y="4823925"/>
                <a:ext cx="35075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데이터 수집 및 분석 과정</a:t>
                </a:r>
                <a:endPara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71575" y="4823925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3.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78569" y="5419683"/>
              <a:ext cx="3890791" cy="400110"/>
              <a:chOff x="1171575" y="4823925"/>
              <a:chExt cx="3890791" cy="40011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0C3BD3-27F4-993A-051B-FD4D449A7B2B}"/>
                  </a:ext>
                </a:extLst>
              </p:cNvPr>
              <p:cNvSpPr txBox="1"/>
              <p:nvPr/>
            </p:nvSpPr>
            <p:spPr>
              <a:xfrm>
                <a:off x="1554819" y="4823925"/>
                <a:ext cx="35075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웹 </a:t>
                </a:r>
                <a:r>
                  <a:rPr lang="ko-KR" altLang="en-US" sz="2000" b="1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스크래핑</a:t>
                </a:r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과정</a:t>
                </a:r>
                <a:endPara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171575" y="4823925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4.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70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65580" y="2279781"/>
            <a:ext cx="510499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주어진 </a:t>
            </a:r>
            <a:r>
              <a:rPr lang="ko-KR" altLang="en-US" b="1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문장을 개선하여 자연스러운 문장으로 </a:t>
            </a:r>
            <a:r>
              <a:rPr lang="ko-KR" altLang="en-US" b="1" dirty="0" smtClean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</a:t>
            </a:r>
            <a:endParaRPr lang="en-US" altLang="ko-KR" b="1" dirty="0" smtClean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en-US" altLang="ko-KR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improve_sentence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함수는 </a:t>
            </a:r>
            <a:r>
              <a:rPr lang="en-US" altLang="ko-KR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OpenAI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GPT-3.5 Turbo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모델을 활용하여 입력 문장을 바탕으로 사용자 역할의 메시지를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생성하여 모델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응답을 받아 </a:t>
            </a:r>
            <a:r>
              <a:rPr lang="ko-KR" altLang="en-US" b="1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자연스러운 문장으로 </a:t>
            </a:r>
            <a:r>
              <a:rPr lang="ko-KR" altLang="en-US" b="1" dirty="0" smtClean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</a:t>
            </a:r>
            <a:endParaRPr lang="en-US" altLang="ko-KR" b="1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 </a:t>
            </a:r>
            <a:r>
              <a:rPr lang="ko-KR" altLang="en-US" b="1" dirty="0" smtClean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호출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</a:t>
            </a:r>
            <a:r>
              <a:rPr lang="ko-KR" altLang="en-US" b="1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문장을 </a:t>
            </a:r>
            <a:r>
              <a:rPr lang="ko-KR" altLang="en-US" b="1" dirty="0" smtClean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작업을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수행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변환된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결과를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반환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입력 문장을 더 자연스럽고 표현력 있는 형태로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685" y="2279781"/>
            <a:ext cx="6338950" cy="2996925"/>
            <a:chOff x="312685" y="1757609"/>
            <a:chExt cx="6338950" cy="29969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85" y="1757609"/>
              <a:ext cx="6338950" cy="29969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12685" y="1757609"/>
              <a:ext cx="3011115" cy="2601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8C0603-7473-FE6C-4E8D-2514F6CA63C1}"/>
              </a:ext>
            </a:extLst>
          </p:cNvPr>
          <p:cNvSpPr txBox="1"/>
          <p:nvPr/>
        </p:nvSpPr>
        <p:spPr>
          <a:xfrm>
            <a:off x="312685" y="254650"/>
            <a:ext cx="42925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증강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(GPT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모델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460" y="1115995"/>
            <a:ext cx="456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신조어 검출 및 문장 내 단어 치환 함수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9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941520" y="349840"/>
            <a:ext cx="10308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Bert </a:t>
            </a:r>
            <a:r>
              <a:rPr lang="ko-KR" altLang="en-US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한계와 </a:t>
            </a:r>
            <a:r>
              <a:rPr lang="en-US" altLang="ko-KR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GPT </a:t>
            </a:r>
            <a:r>
              <a:rPr lang="ko-KR" altLang="en-US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사용 이유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61898" y="2001779"/>
            <a:ext cx="4458799" cy="1231107"/>
            <a:chOff x="661898" y="2001779"/>
            <a:chExt cx="4458799" cy="1231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17BBB-F95F-471B-9324-9CECBC49283B}"/>
                </a:ext>
              </a:extLst>
            </p:cNvPr>
            <p:cNvSpPr txBox="1"/>
            <p:nvPr/>
          </p:nvSpPr>
          <p:spPr>
            <a:xfrm>
              <a:off x="661898" y="2263389"/>
              <a:ext cx="756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4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01</a:t>
              </a:r>
              <a:endParaRPr lang="ko-KR" altLang="en-US" sz="4000" b="1" dirty="0">
                <a:solidFill>
                  <a:schemeClr val="accent4"/>
                </a:solidFill>
                <a:latin typeface="배달의민족 한나체 Ai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476022" y="2001779"/>
              <a:ext cx="3644675" cy="1231107"/>
              <a:chOff x="1476022" y="2001779"/>
              <a:chExt cx="3644675" cy="12311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457F9C-C58E-4B69-AF17-A9B30000B765}"/>
                  </a:ext>
                </a:extLst>
              </p:cNvPr>
              <p:cNvSpPr txBox="1"/>
              <p:nvPr/>
            </p:nvSpPr>
            <p:spPr>
              <a:xfrm>
                <a:off x="1483654" y="2401889"/>
                <a:ext cx="36370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모두의 말뭉치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CC-100-Kor,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나무위키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뉴스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청원 등 문서에서 추출한 </a:t>
                </a:r>
                <a:r>
                  <a:rPr lang="en-US" altLang="ko-KR" sz="1600" dirty="0">
                    <a:solidFill>
                      <a:srgbClr val="19A5BE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63GB</a:t>
                </a:r>
                <a:r>
                  <a:rPr lang="ko-KR" altLang="en-US" sz="1600" dirty="0">
                    <a:solidFill>
                      <a:srgbClr val="19A5BE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의 데이터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학습되어 신조어 번역 </a:t>
                </a: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챗봇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데이터와 적합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09525-C03C-4A28-8A02-837CC4ED6896}"/>
                  </a:ext>
                </a:extLst>
              </p:cNvPr>
              <p:cNvSpPr txBox="1"/>
              <p:nvPr/>
            </p:nvSpPr>
            <p:spPr>
              <a:xfrm>
                <a:off x="1476022" y="2001779"/>
                <a:ext cx="3606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KLUE/BERT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모델 사용이유</a:t>
                </a: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661898" y="4453493"/>
            <a:ext cx="4451167" cy="1938362"/>
            <a:chOff x="661898" y="4453493"/>
            <a:chExt cx="4451167" cy="19383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1CA91-6479-4CD5-A78E-9378685D7E0B}"/>
                </a:ext>
              </a:extLst>
            </p:cNvPr>
            <p:cNvSpPr txBox="1"/>
            <p:nvPr/>
          </p:nvSpPr>
          <p:spPr>
            <a:xfrm>
              <a:off x="661898" y="5068731"/>
              <a:ext cx="756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2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03</a:t>
              </a:r>
              <a:endParaRPr lang="ko-KR" altLang="en-US" sz="4000" b="1" dirty="0">
                <a:solidFill>
                  <a:schemeClr val="accent2"/>
                </a:solidFill>
                <a:latin typeface="배달의민족 한나체 Ai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476022" y="4453493"/>
              <a:ext cx="3637043" cy="1938362"/>
              <a:chOff x="1476022" y="4453493"/>
              <a:chExt cx="3637043" cy="19383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811964-6460-46EF-8682-BFD0BDFA1715}"/>
                  </a:ext>
                </a:extLst>
              </p:cNvPr>
              <p:cNvSpPr txBox="1"/>
              <p:nvPr/>
            </p:nvSpPr>
            <p:spPr>
              <a:xfrm>
                <a:off x="1476022" y="4822195"/>
                <a:ext cx="36370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GPT 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모델은 좀 더 좋은 생성 모델 기능을 제공합니다</a:t>
                </a:r>
                <a:r>
                  <a:rPr lang="en-US" alt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. GPT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는 </a:t>
                </a:r>
                <a:r>
                  <a:rPr lang="ko-KR" altLang="en-US" sz="1600" i="0" dirty="0">
                    <a:solidFill>
                      <a:srgbClr val="19A5BE"/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문장 생성 등의 태스크에 특히 강점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을 보이며</a:t>
                </a:r>
                <a:r>
                  <a:rPr lang="en-US" alt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, 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순차적인 정보를 처리하는 데 능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하여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BERT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모델의 한계점을 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보완할 수 있어 </a:t>
                </a:r>
                <a:r>
                  <a:rPr lang="en-US" alt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GPT</a:t>
                </a:r>
                <a:r>
                  <a:rPr lang="ko-KR" alt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모델을 사용했습니다</a:t>
                </a:r>
                <a:r>
                  <a:rPr lang="en-US" alt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5996A5-FEF9-4668-8EAE-4AD0B3EE822A}"/>
                  </a:ext>
                </a:extLst>
              </p:cNvPr>
              <p:cNvSpPr txBox="1"/>
              <p:nvPr/>
            </p:nvSpPr>
            <p:spPr>
              <a:xfrm>
                <a:off x="1476022" y="4453493"/>
                <a:ext cx="3606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GPT</a:t>
                </a:r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모델 사용</a:t>
                </a: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5456861" y="1776627"/>
            <a:ext cx="1289518" cy="4225084"/>
            <a:chOff x="5453438" y="1776627"/>
            <a:chExt cx="1289518" cy="4225084"/>
          </a:xfrm>
        </p:grpSpPr>
        <p:grpSp>
          <p:nvGrpSpPr>
            <p:cNvPr id="27" name="그룹 26"/>
            <p:cNvGrpSpPr/>
            <p:nvPr/>
          </p:nvGrpSpPr>
          <p:grpSpPr>
            <a:xfrm>
              <a:off x="5453438" y="3405881"/>
              <a:ext cx="840835" cy="975367"/>
              <a:chOff x="5453438" y="3405881"/>
              <a:chExt cx="840835" cy="975367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D34101B9-F5D3-4407-B084-367B45709379}"/>
                  </a:ext>
                </a:extLst>
              </p:cNvPr>
              <p:cNvSpPr/>
              <p:nvPr/>
            </p:nvSpPr>
            <p:spPr>
              <a:xfrm rot="5400000">
                <a:off x="5386172" y="3473147"/>
                <a:ext cx="975367" cy="840835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29" name="Rectangle 16">
                <a:extLst>
                  <a:ext uri="{FF2B5EF4-FFF2-40B4-BE49-F238E27FC236}">
                    <a16:creationId xmlns:a16="http://schemas.microsoft.com/office/drawing/2014/main" id="{66A7B7E0-341B-426A-8616-34BEF23A7311}"/>
                  </a:ext>
                </a:extLst>
              </p:cNvPr>
              <p:cNvSpPr/>
              <p:nvPr/>
            </p:nvSpPr>
            <p:spPr>
              <a:xfrm rot="2700000">
                <a:off x="5740895" y="3655192"/>
                <a:ext cx="265920" cy="476745"/>
              </a:xfrm>
              <a:custGeom>
                <a:avLst/>
                <a:gdLst/>
                <a:ahLst/>
                <a:cxnLst/>
                <a:rect l="l" t="t" r="r" b="b"/>
                <a:pathLst>
                  <a:path w="2232248" h="4001999">
                    <a:moveTo>
                      <a:pt x="1116887" y="0"/>
                    </a:moveTo>
                    <a:cubicBezTo>
                      <a:pt x="1270748" y="4762"/>
                      <a:pt x="1433283" y="120651"/>
                      <a:pt x="1447291" y="308459"/>
                    </a:cubicBezTo>
                    <a:cubicBezTo>
                      <a:pt x="1483174" y="544979"/>
                      <a:pt x="1283237" y="603082"/>
                      <a:pt x="1339988" y="887363"/>
                    </a:cubicBezTo>
                    <a:lnTo>
                      <a:pt x="2232248" y="887363"/>
                    </a:lnTo>
                    <a:lnTo>
                      <a:pt x="2232248" y="1778237"/>
                    </a:lnTo>
                    <a:cubicBezTo>
                      <a:pt x="1956566" y="1829261"/>
                      <a:pt x="1897086" y="1634366"/>
                      <a:pt x="1663321" y="1669832"/>
                    </a:cubicBezTo>
                    <a:cubicBezTo>
                      <a:pt x="1475513" y="1683840"/>
                      <a:pt x="1359624" y="1846375"/>
                      <a:pt x="1354862" y="2000236"/>
                    </a:cubicBezTo>
                    <a:cubicBezTo>
                      <a:pt x="1358037" y="2135389"/>
                      <a:pt x="1477787" y="2334920"/>
                      <a:pt x="1701420" y="2336507"/>
                    </a:cubicBezTo>
                    <a:cubicBezTo>
                      <a:pt x="1972077" y="2308709"/>
                      <a:pt x="1932339" y="2176007"/>
                      <a:pt x="2232248" y="2187989"/>
                    </a:cubicBezTo>
                    <a:lnTo>
                      <a:pt x="2232248" y="3119611"/>
                    </a:lnTo>
                    <a:lnTo>
                      <a:pt x="1303259" y="3119611"/>
                    </a:lnTo>
                    <a:cubicBezTo>
                      <a:pt x="1289664" y="3424971"/>
                      <a:pt x="1423682" y="3383289"/>
                      <a:pt x="1451633" y="3655441"/>
                    </a:cubicBezTo>
                    <a:cubicBezTo>
                      <a:pt x="1450046" y="3879074"/>
                      <a:pt x="1250515" y="3998824"/>
                      <a:pt x="1115362" y="4001999"/>
                    </a:cubicBezTo>
                    <a:cubicBezTo>
                      <a:pt x="961501" y="3997237"/>
                      <a:pt x="798966" y="3881348"/>
                      <a:pt x="784958" y="3693540"/>
                    </a:cubicBezTo>
                    <a:cubicBezTo>
                      <a:pt x="749282" y="3458385"/>
                      <a:pt x="946712" y="3399594"/>
                      <a:pt x="892811" y="3119611"/>
                    </a:cubicBezTo>
                    <a:lnTo>
                      <a:pt x="0" y="3119611"/>
                    </a:lnTo>
                    <a:lnTo>
                      <a:pt x="0" y="2203607"/>
                    </a:lnTo>
                    <a:cubicBezTo>
                      <a:pt x="285884" y="2145799"/>
                      <a:pt x="343730" y="2346665"/>
                      <a:pt x="580754" y="2310706"/>
                    </a:cubicBezTo>
                    <a:cubicBezTo>
                      <a:pt x="768562" y="2296698"/>
                      <a:pt x="884451" y="2134163"/>
                      <a:pt x="889213" y="1980302"/>
                    </a:cubicBezTo>
                    <a:cubicBezTo>
                      <a:pt x="886038" y="1845149"/>
                      <a:pt x="766288" y="1645618"/>
                      <a:pt x="542655" y="1644031"/>
                    </a:cubicBezTo>
                    <a:cubicBezTo>
                      <a:pt x="268493" y="1672188"/>
                      <a:pt x="312817" y="1807984"/>
                      <a:pt x="0" y="1792208"/>
                    </a:cubicBezTo>
                    <a:lnTo>
                      <a:pt x="0" y="887363"/>
                    </a:lnTo>
                    <a:lnTo>
                      <a:pt x="928847" y="887363"/>
                    </a:lnTo>
                    <a:cubicBezTo>
                      <a:pt x="944034" y="576570"/>
                      <a:pt x="808718" y="620178"/>
                      <a:pt x="780616" y="346558"/>
                    </a:cubicBezTo>
                    <a:cubicBezTo>
                      <a:pt x="782203" y="122925"/>
                      <a:pt x="981734" y="3175"/>
                      <a:pt x="1116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902121" y="4211716"/>
              <a:ext cx="840835" cy="975367"/>
              <a:chOff x="5902121" y="4211716"/>
              <a:chExt cx="840835" cy="975367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4CDA3BFF-F8A3-4918-B507-D99B5F7A418E}"/>
                  </a:ext>
                </a:extLst>
              </p:cNvPr>
              <p:cNvSpPr/>
              <p:nvPr/>
            </p:nvSpPr>
            <p:spPr>
              <a:xfrm rot="5400000">
                <a:off x="5834855" y="4278982"/>
                <a:ext cx="975367" cy="840835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0" name="Rectangle 9">
                <a:extLst>
                  <a:ext uri="{FF2B5EF4-FFF2-40B4-BE49-F238E27FC236}">
                    <a16:creationId xmlns:a16="http://schemas.microsoft.com/office/drawing/2014/main" id="{3A0DC59A-7E2E-4CCF-9C39-96C190AD3C1A}"/>
                  </a:ext>
                </a:extLst>
              </p:cNvPr>
              <p:cNvSpPr/>
              <p:nvPr/>
            </p:nvSpPr>
            <p:spPr>
              <a:xfrm>
                <a:off x="6157807" y="4545196"/>
                <a:ext cx="329463" cy="308407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902121" y="2582462"/>
              <a:ext cx="840835" cy="975367"/>
              <a:chOff x="5902121" y="2582462"/>
              <a:chExt cx="840835" cy="975367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85AD12E1-61D4-41DF-ABF9-C67842F0493F}"/>
                  </a:ext>
                </a:extLst>
              </p:cNvPr>
              <p:cNvSpPr/>
              <p:nvPr/>
            </p:nvSpPr>
            <p:spPr>
              <a:xfrm rot="5400000">
                <a:off x="5834855" y="2649728"/>
                <a:ext cx="975367" cy="840835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1" name="Rectangle 36">
                <a:extLst>
                  <a:ext uri="{FF2B5EF4-FFF2-40B4-BE49-F238E27FC236}">
                    <a16:creationId xmlns:a16="http://schemas.microsoft.com/office/drawing/2014/main" id="{4375B1B6-2ABE-4DDC-B03D-93538C294EE9}"/>
                  </a:ext>
                </a:extLst>
              </p:cNvPr>
              <p:cNvSpPr/>
              <p:nvPr/>
            </p:nvSpPr>
            <p:spPr>
              <a:xfrm>
                <a:off x="6127853" y="2907404"/>
                <a:ext cx="389370" cy="325482"/>
              </a:xfrm>
              <a:custGeom>
                <a:avLst/>
                <a:gdLst/>
                <a:ahLst/>
                <a:cxnLst/>
                <a:rect l="l" t="t" r="r" b="b"/>
                <a:pathLst>
                  <a:path w="3186824" h="2663936">
                    <a:moveTo>
                      <a:pt x="2624444" y="2376100"/>
                    </a:moveTo>
                    <a:lnTo>
                      <a:pt x="2624444" y="2520100"/>
                    </a:lnTo>
                    <a:lnTo>
                      <a:pt x="2952463" y="2520100"/>
                    </a:lnTo>
                    <a:lnTo>
                      <a:pt x="2952463" y="2376100"/>
                    </a:lnTo>
                    <a:close/>
                    <a:moveTo>
                      <a:pt x="210911" y="2376100"/>
                    </a:moveTo>
                    <a:lnTo>
                      <a:pt x="210911" y="2520100"/>
                    </a:lnTo>
                    <a:lnTo>
                      <a:pt x="538930" y="2520100"/>
                    </a:lnTo>
                    <a:lnTo>
                      <a:pt x="538930" y="2376100"/>
                    </a:lnTo>
                    <a:close/>
                    <a:moveTo>
                      <a:pt x="2624444" y="2095269"/>
                    </a:moveTo>
                    <a:lnTo>
                      <a:pt x="2624444" y="2239269"/>
                    </a:lnTo>
                    <a:lnTo>
                      <a:pt x="2952463" y="2239269"/>
                    </a:lnTo>
                    <a:lnTo>
                      <a:pt x="2952463" y="2095269"/>
                    </a:lnTo>
                    <a:close/>
                    <a:moveTo>
                      <a:pt x="210911" y="2095269"/>
                    </a:moveTo>
                    <a:lnTo>
                      <a:pt x="210911" y="2239269"/>
                    </a:lnTo>
                    <a:lnTo>
                      <a:pt x="538930" y="2239269"/>
                    </a:lnTo>
                    <a:lnTo>
                      <a:pt x="538930" y="2095269"/>
                    </a:lnTo>
                    <a:close/>
                    <a:moveTo>
                      <a:pt x="2624444" y="1814436"/>
                    </a:moveTo>
                    <a:lnTo>
                      <a:pt x="2624444" y="1958436"/>
                    </a:lnTo>
                    <a:lnTo>
                      <a:pt x="2952463" y="1958436"/>
                    </a:lnTo>
                    <a:lnTo>
                      <a:pt x="2952463" y="1814436"/>
                    </a:lnTo>
                    <a:close/>
                    <a:moveTo>
                      <a:pt x="210911" y="1814436"/>
                    </a:moveTo>
                    <a:lnTo>
                      <a:pt x="210911" y="1958436"/>
                    </a:lnTo>
                    <a:lnTo>
                      <a:pt x="538930" y="1958436"/>
                    </a:lnTo>
                    <a:lnTo>
                      <a:pt x="538930" y="1814436"/>
                    </a:lnTo>
                    <a:close/>
                    <a:moveTo>
                      <a:pt x="2624444" y="1533603"/>
                    </a:moveTo>
                    <a:lnTo>
                      <a:pt x="2624444" y="1677603"/>
                    </a:lnTo>
                    <a:lnTo>
                      <a:pt x="2952463" y="1677603"/>
                    </a:lnTo>
                    <a:lnTo>
                      <a:pt x="2952463" y="1533603"/>
                    </a:lnTo>
                    <a:close/>
                    <a:moveTo>
                      <a:pt x="210911" y="1533603"/>
                    </a:moveTo>
                    <a:lnTo>
                      <a:pt x="210911" y="1677603"/>
                    </a:lnTo>
                    <a:lnTo>
                      <a:pt x="538930" y="1677603"/>
                    </a:lnTo>
                    <a:lnTo>
                      <a:pt x="538930" y="1533603"/>
                    </a:lnTo>
                    <a:close/>
                    <a:moveTo>
                      <a:pt x="2624444" y="1252770"/>
                    </a:moveTo>
                    <a:lnTo>
                      <a:pt x="2624444" y="1396770"/>
                    </a:lnTo>
                    <a:lnTo>
                      <a:pt x="2952463" y="1396770"/>
                    </a:lnTo>
                    <a:lnTo>
                      <a:pt x="2952463" y="1252770"/>
                    </a:lnTo>
                    <a:close/>
                    <a:moveTo>
                      <a:pt x="210911" y="1252770"/>
                    </a:moveTo>
                    <a:lnTo>
                      <a:pt x="210911" y="1396770"/>
                    </a:lnTo>
                    <a:lnTo>
                      <a:pt x="538930" y="1396770"/>
                    </a:lnTo>
                    <a:lnTo>
                      <a:pt x="538930" y="1252770"/>
                    </a:lnTo>
                    <a:close/>
                    <a:moveTo>
                      <a:pt x="2624444" y="971937"/>
                    </a:moveTo>
                    <a:lnTo>
                      <a:pt x="2624444" y="1115937"/>
                    </a:lnTo>
                    <a:lnTo>
                      <a:pt x="2952463" y="1115937"/>
                    </a:lnTo>
                    <a:lnTo>
                      <a:pt x="2952463" y="971937"/>
                    </a:lnTo>
                    <a:close/>
                    <a:moveTo>
                      <a:pt x="210911" y="971937"/>
                    </a:moveTo>
                    <a:lnTo>
                      <a:pt x="210911" y="1115937"/>
                    </a:lnTo>
                    <a:lnTo>
                      <a:pt x="538930" y="1115937"/>
                    </a:lnTo>
                    <a:lnTo>
                      <a:pt x="538930" y="971937"/>
                    </a:lnTo>
                    <a:close/>
                    <a:moveTo>
                      <a:pt x="2624444" y="691104"/>
                    </a:moveTo>
                    <a:lnTo>
                      <a:pt x="2624444" y="835104"/>
                    </a:lnTo>
                    <a:lnTo>
                      <a:pt x="2952463" y="835104"/>
                    </a:lnTo>
                    <a:lnTo>
                      <a:pt x="2952463" y="691104"/>
                    </a:lnTo>
                    <a:close/>
                    <a:moveTo>
                      <a:pt x="210911" y="691104"/>
                    </a:moveTo>
                    <a:lnTo>
                      <a:pt x="210911" y="835104"/>
                    </a:lnTo>
                    <a:lnTo>
                      <a:pt x="538930" y="835104"/>
                    </a:lnTo>
                    <a:lnTo>
                      <a:pt x="538930" y="691104"/>
                    </a:lnTo>
                    <a:close/>
                    <a:moveTo>
                      <a:pt x="988006" y="552354"/>
                    </a:moveTo>
                    <a:lnTo>
                      <a:pt x="988006" y="2111583"/>
                    </a:lnTo>
                    <a:lnTo>
                      <a:pt x="2332169" y="1331969"/>
                    </a:lnTo>
                    <a:close/>
                    <a:moveTo>
                      <a:pt x="2624444" y="410271"/>
                    </a:moveTo>
                    <a:lnTo>
                      <a:pt x="2624444" y="554271"/>
                    </a:lnTo>
                    <a:lnTo>
                      <a:pt x="2952463" y="554271"/>
                    </a:lnTo>
                    <a:lnTo>
                      <a:pt x="2952463" y="410271"/>
                    </a:lnTo>
                    <a:close/>
                    <a:moveTo>
                      <a:pt x="210911" y="410271"/>
                    </a:moveTo>
                    <a:lnTo>
                      <a:pt x="210911" y="554271"/>
                    </a:lnTo>
                    <a:lnTo>
                      <a:pt x="538930" y="554271"/>
                    </a:lnTo>
                    <a:lnTo>
                      <a:pt x="538930" y="410271"/>
                    </a:lnTo>
                    <a:close/>
                    <a:moveTo>
                      <a:pt x="2624444" y="129438"/>
                    </a:moveTo>
                    <a:lnTo>
                      <a:pt x="2624444" y="273438"/>
                    </a:lnTo>
                    <a:lnTo>
                      <a:pt x="2952463" y="273438"/>
                    </a:lnTo>
                    <a:lnTo>
                      <a:pt x="2952463" y="129438"/>
                    </a:lnTo>
                    <a:close/>
                    <a:moveTo>
                      <a:pt x="210911" y="129438"/>
                    </a:moveTo>
                    <a:lnTo>
                      <a:pt x="210911" y="273438"/>
                    </a:lnTo>
                    <a:lnTo>
                      <a:pt x="538930" y="273438"/>
                    </a:lnTo>
                    <a:lnTo>
                      <a:pt x="538930" y="129438"/>
                    </a:lnTo>
                    <a:close/>
                    <a:moveTo>
                      <a:pt x="0" y="0"/>
                    </a:moveTo>
                    <a:lnTo>
                      <a:pt x="3186824" y="0"/>
                    </a:lnTo>
                    <a:lnTo>
                      <a:pt x="3186824" y="2663936"/>
                    </a:lnTo>
                    <a:lnTo>
                      <a:pt x="0" y="26639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5453438" y="5026344"/>
              <a:ext cx="840835" cy="975367"/>
              <a:chOff x="5453438" y="5026344"/>
              <a:chExt cx="840835" cy="975367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2058B0B-91E3-4C78-B113-6B2A89311811}"/>
                  </a:ext>
                </a:extLst>
              </p:cNvPr>
              <p:cNvSpPr/>
              <p:nvPr/>
            </p:nvSpPr>
            <p:spPr>
              <a:xfrm rot="5400000">
                <a:off x="5386172" y="5093610"/>
                <a:ext cx="975367" cy="840835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2" name="Round Same Side Corner Rectangle 36">
                <a:extLst>
                  <a:ext uri="{FF2B5EF4-FFF2-40B4-BE49-F238E27FC236}">
                    <a16:creationId xmlns:a16="http://schemas.microsoft.com/office/drawing/2014/main" id="{716B744C-16B5-4760-B954-089EDD3EF7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5855" y="5357485"/>
                <a:ext cx="396000" cy="313084"/>
              </a:xfrm>
              <a:custGeom>
                <a:avLst/>
                <a:gdLst/>
                <a:ahLst/>
                <a:cxnLst/>
                <a:rect l="l" t="t" r="r" b="b"/>
                <a:pathLst>
                  <a:path w="3219104" h="2545072">
                    <a:moveTo>
                      <a:pt x="2779672" y="457200"/>
                    </a:moveTo>
                    <a:lnTo>
                      <a:pt x="2975888" y="457200"/>
                    </a:lnTo>
                    <a:cubicBezTo>
                      <a:pt x="3110212" y="457200"/>
                      <a:pt x="3219104" y="566092"/>
                      <a:pt x="3219104" y="700416"/>
                    </a:cubicBezTo>
                    <a:lnTo>
                      <a:pt x="3219104" y="2301856"/>
                    </a:lnTo>
                    <a:cubicBezTo>
                      <a:pt x="3219104" y="2436180"/>
                      <a:pt x="3110212" y="2545072"/>
                      <a:pt x="2975888" y="2545072"/>
                    </a:cubicBezTo>
                    <a:lnTo>
                      <a:pt x="2779672" y="2545072"/>
                    </a:lnTo>
                    <a:close/>
                    <a:moveTo>
                      <a:pt x="243216" y="457200"/>
                    </a:moveTo>
                    <a:lnTo>
                      <a:pt x="439432" y="457200"/>
                    </a:lnTo>
                    <a:lnTo>
                      <a:pt x="439432" y="2545072"/>
                    </a:lnTo>
                    <a:lnTo>
                      <a:pt x="243216" y="2545072"/>
                    </a:lnTo>
                    <a:cubicBezTo>
                      <a:pt x="108892" y="2545072"/>
                      <a:pt x="0" y="2436180"/>
                      <a:pt x="0" y="2301856"/>
                    </a:cubicBezTo>
                    <a:lnTo>
                      <a:pt x="0" y="700416"/>
                    </a:lnTo>
                    <a:cubicBezTo>
                      <a:pt x="0" y="566092"/>
                      <a:pt x="108892" y="457200"/>
                      <a:pt x="243216" y="457200"/>
                    </a:cubicBezTo>
                    <a:close/>
                    <a:moveTo>
                      <a:pt x="1428476" y="174246"/>
                    </a:moveTo>
                    <a:cubicBezTo>
                      <a:pt x="1372210" y="174246"/>
                      <a:pt x="1326598" y="219858"/>
                      <a:pt x="1326598" y="276124"/>
                    </a:cubicBezTo>
                    <a:lnTo>
                      <a:pt x="1326598" y="457200"/>
                    </a:lnTo>
                    <a:lnTo>
                      <a:pt x="1892506" y="457200"/>
                    </a:lnTo>
                    <a:lnTo>
                      <a:pt x="1892506" y="276124"/>
                    </a:lnTo>
                    <a:cubicBezTo>
                      <a:pt x="1892506" y="219858"/>
                      <a:pt x="1846894" y="174246"/>
                      <a:pt x="1790628" y="174246"/>
                    </a:cubicBezTo>
                    <a:close/>
                    <a:moveTo>
                      <a:pt x="1285704" y="0"/>
                    </a:moveTo>
                    <a:lnTo>
                      <a:pt x="1933400" y="0"/>
                    </a:lnTo>
                    <a:cubicBezTo>
                      <a:pt x="2007048" y="0"/>
                      <a:pt x="2066752" y="59704"/>
                      <a:pt x="2066752" y="133352"/>
                    </a:cubicBezTo>
                    <a:lnTo>
                      <a:pt x="2066752" y="457200"/>
                    </a:lnTo>
                    <a:lnTo>
                      <a:pt x="2599672" y="457200"/>
                    </a:lnTo>
                    <a:lnTo>
                      <a:pt x="2599672" y="2545072"/>
                    </a:lnTo>
                    <a:lnTo>
                      <a:pt x="619432" y="2545072"/>
                    </a:lnTo>
                    <a:lnTo>
                      <a:pt x="619432" y="457200"/>
                    </a:lnTo>
                    <a:lnTo>
                      <a:pt x="1152352" y="457200"/>
                    </a:lnTo>
                    <a:lnTo>
                      <a:pt x="1152352" y="133352"/>
                    </a:lnTo>
                    <a:cubicBezTo>
                      <a:pt x="1152352" y="59704"/>
                      <a:pt x="1212056" y="0"/>
                      <a:pt x="1285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453438" y="1776627"/>
              <a:ext cx="840835" cy="975367"/>
              <a:chOff x="5453438" y="1776627"/>
              <a:chExt cx="840835" cy="975367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36A2E478-D09D-49BD-AF51-D6C94A5C82AE}"/>
                  </a:ext>
                </a:extLst>
              </p:cNvPr>
              <p:cNvSpPr/>
              <p:nvPr/>
            </p:nvSpPr>
            <p:spPr>
              <a:xfrm rot="5400000">
                <a:off x="5386172" y="1843893"/>
                <a:ext cx="975367" cy="840835"/>
              </a:xfrm>
              <a:prstGeom prst="hexagon">
                <a:avLst/>
              </a:prstGeom>
              <a:solidFill>
                <a:schemeClr val="bg1"/>
              </a:solidFill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33" name="Oval 21">
                <a:extLst>
                  <a:ext uri="{FF2B5EF4-FFF2-40B4-BE49-F238E27FC236}">
                    <a16:creationId xmlns:a16="http://schemas.microsoft.com/office/drawing/2014/main" id="{CA54A5EF-20F2-4A67-8053-91A6F0369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517" y="2085491"/>
                <a:ext cx="354676" cy="35763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배달의민족 한나체 Air" panose="020B0600000101010101" pitchFamily="50" charset="-127"/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7071114" y="3157719"/>
            <a:ext cx="4583327" cy="1440838"/>
            <a:chOff x="7071114" y="3157719"/>
            <a:chExt cx="4583327" cy="144083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1CA01C-4BFE-43A5-B002-82CA7BE7751D}"/>
                </a:ext>
              </a:extLst>
            </p:cNvPr>
            <p:cNvSpPr txBox="1"/>
            <p:nvPr/>
          </p:nvSpPr>
          <p:spPr>
            <a:xfrm>
              <a:off x="7071114" y="3524195"/>
              <a:ext cx="815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3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02</a:t>
              </a:r>
              <a:endParaRPr lang="ko-KR" altLang="en-US" sz="4000" b="1" dirty="0">
                <a:solidFill>
                  <a:schemeClr val="accent3"/>
                </a:solidFill>
                <a:latin typeface="배달의민족 한나체 Ai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7908351" y="3157719"/>
              <a:ext cx="3746090" cy="1440838"/>
              <a:chOff x="7908351" y="3157719"/>
              <a:chExt cx="3746090" cy="1440838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B462235-9212-475D-83FF-A9A193200D3F}"/>
                  </a:ext>
                </a:extLst>
              </p:cNvPr>
              <p:cNvSpPr txBox="1"/>
              <p:nvPr/>
            </p:nvSpPr>
            <p:spPr>
              <a:xfrm>
                <a:off x="7908351" y="3521339"/>
                <a:ext cx="374609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BERT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는 주어진 텍스트의 문맥을 이해하는 능력이 뛰어난 것으로 알려져 있지만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여전히 </a:t>
                </a:r>
                <a:r>
                  <a:rPr lang="ko-KR" altLang="en-US" sz="1600" dirty="0">
                    <a:solidFill>
                      <a:srgbClr val="19A5BE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사람처럼 심도 있는 의미 이해나 추론능력에는 한계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가 있습니다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EA9F6E-2A9D-4E43-9E91-B907D9BE7678}"/>
                  </a:ext>
                </a:extLst>
              </p:cNvPr>
              <p:cNvSpPr txBox="1"/>
              <p:nvPr/>
            </p:nvSpPr>
            <p:spPr>
              <a:xfrm>
                <a:off x="7908351" y="3157719"/>
                <a:ext cx="35909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BERT</a:t>
                </a:r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모델의 한계점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84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C4A8AD-3391-4C4B-AFD7-C74D1FC9AFE6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95198A-E95C-4E77-8F50-6DC67EB1AC04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FD8AF530-6D8F-4888-8D5C-973ADCD2D09B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id="{D01A8D53-E302-4747-8EA1-403D30F1031F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6513E8C-4E3C-490A-B384-727A60B8200A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배달의민족 한나체 Air" panose="020B0600000101010101" pitchFamily="50" charset="-127"/>
                </a:endParaRPr>
              </a:p>
            </p:txBody>
          </p:sp>
          <p:sp>
            <p:nvSpPr>
              <p:cNvPr id="12" name="Diagonal Stripe 17">
                <a:extLst>
                  <a:ext uri="{FF2B5EF4-FFF2-40B4-BE49-F238E27FC236}">
                    <a16:creationId xmlns:a16="http://schemas.microsoft.com/office/drawing/2014/main" id="{0EDFC7C3-F0F6-403B-B244-862EE24053E9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  <a:latin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2F1C04-2BB2-4497-9639-84A42BC8BDD5}"/>
                </a:ext>
              </a:extLst>
            </p:cNvPr>
            <p:cNvSpPr txBox="1"/>
            <p:nvPr/>
          </p:nvSpPr>
          <p:spPr>
            <a:xfrm>
              <a:off x="1637870" y="2386623"/>
              <a:ext cx="1341967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원활한 소통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196A46-0DDE-484F-942E-40EE2C5F9FEF}"/>
                </a:ext>
              </a:extLst>
            </p:cNvPr>
            <p:cNvSpPr txBox="1"/>
            <p:nvPr/>
          </p:nvSpPr>
          <p:spPr>
            <a:xfrm>
              <a:off x="1293027" y="3488948"/>
              <a:ext cx="187221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언어적 동향 파악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F81B3A-A9AA-4BB9-8C9E-3685B6228DA0}"/>
                </a:ext>
              </a:extLst>
            </p:cNvPr>
            <p:cNvSpPr txBox="1"/>
            <p:nvPr/>
          </p:nvSpPr>
          <p:spPr>
            <a:xfrm>
              <a:off x="1289285" y="4705649"/>
              <a:ext cx="1962785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세대 간 이해 증진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91CB7-B63E-410B-A712-BBC7C974CD72}"/>
                </a:ext>
              </a:extLst>
            </p:cNvPr>
            <p:cNvSpPr txBox="1"/>
            <p:nvPr/>
          </p:nvSpPr>
          <p:spPr>
            <a:xfrm>
              <a:off x="1639069" y="571278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cs typeface="Arial" pitchFamily="34" charset="0"/>
                </a:rPr>
                <a:t>소통 확장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20C986-0CFF-42E0-BD12-C2B6D7FA2407}"/>
              </a:ext>
            </a:extLst>
          </p:cNvPr>
          <p:cNvGrpSpPr/>
          <p:nvPr/>
        </p:nvGrpSpPr>
        <p:grpSpPr>
          <a:xfrm>
            <a:off x="5029201" y="5021113"/>
            <a:ext cx="6223517" cy="880243"/>
            <a:chOff x="-643405" y="2691012"/>
            <a:chExt cx="6223517" cy="8802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A1E0D2-E7F3-49D3-8B27-C8E585519234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BD2922-2A22-42F1-958A-434E595EC201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신조어 해석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챗봇을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 통해 언어적 장벽을 극복하고 더 다양한 사람들과 소통이 가능해집니다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이는 사회와 개인 간의 관계 개선을 도모할 수 있습니다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DA6D8B-0288-474A-AC08-BC62BB9BA8F9}"/>
                </a:ext>
              </a:extLst>
            </p:cNvPr>
            <p:cNvSpPr txBox="1"/>
            <p:nvPr/>
          </p:nvSpPr>
          <p:spPr>
            <a:xfrm>
              <a:off x="1043608" y="2691012"/>
              <a:ext cx="3856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기대효과</a:t>
              </a:r>
              <a:r>
                <a:rPr lang="en-US" altLang="ko-KR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4: 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소통의 확장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F80318-FA5E-4DB1-B4E0-6ECF88A8DB3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-544532" y="3096114"/>
              <a:ext cx="5577625" cy="3491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30B264-2F67-4A2F-B4B7-A61C3C36D66D}"/>
              </a:ext>
            </a:extLst>
          </p:cNvPr>
          <p:cNvGrpSpPr/>
          <p:nvPr/>
        </p:nvGrpSpPr>
        <p:grpSpPr>
          <a:xfrm>
            <a:off x="5029200" y="2801491"/>
            <a:ext cx="6223518" cy="830532"/>
            <a:chOff x="-643406" y="2740723"/>
            <a:chExt cx="6223518" cy="830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B720A0-CC40-4122-8BE9-68A3DD60415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6F90BB-98E7-4EF0-A2AF-AC027B5DA373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특정 신조어의 유행을 추적하고 분석함으로써 특정 사회 현상의 동향을 파악할 수 있습니다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이를 통해 문화적인 변화와 트렌드를 이해하는 데 도움을 줄 수 있습니다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864D3-EDB7-4CEF-AD46-309DFF4BF966}"/>
                </a:ext>
              </a:extLst>
            </p:cNvPr>
            <p:cNvSpPr txBox="1"/>
            <p:nvPr/>
          </p:nvSpPr>
          <p:spPr>
            <a:xfrm>
              <a:off x="-186108" y="2740723"/>
              <a:ext cx="50866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기대효과</a:t>
              </a:r>
              <a:r>
                <a:rPr lang="en-US" altLang="ko-KR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2: </a:t>
              </a:r>
              <a:r>
                <a:rPr lang="ko-KR" altLang="en-US" sz="2000" b="1" i="0" dirty="0"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사회 현상 파악 및 분석</a:t>
              </a:r>
              <a:endPara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r"/>
              <a:endPara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6866C2-8FDE-435E-B73C-CB52FAF23BBC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79D6D5-0194-4FA9-9850-1A6CC6FBCA36}"/>
              </a:ext>
            </a:extLst>
          </p:cNvPr>
          <p:cNvGrpSpPr/>
          <p:nvPr/>
        </p:nvGrpSpPr>
        <p:grpSpPr>
          <a:xfrm>
            <a:off x="5295501" y="3894767"/>
            <a:ext cx="5957216" cy="871922"/>
            <a:chOff x="5295501" y="3894767"/>
            <a:chExt cx="5957216" cy="8719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514B88-8ECA-4788-BD25-3A30CF2E6473}"/>
                </a:ext>
              </a:extLst>
            </p:cNvPr>
            <p:cNvGrpSpPr/>
            <p:nvPr/>
          </p:nvGrpSpPr>
          <p:grpSpPr>
            <a:xfrm>
              <a:off x="5295501" y="3894767"/>
              <a:ext cx="5957216" cy="871922"/>
              <a:chOff x="-377104" y="2699333"/>
              <a:chExt cx="5957216" cy="87192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ACF584-9FAE-4842-B7ED-EC0604476F2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B335AF-B227-4CC9-BE0E-8B36EEB043BF}"/>
                  </a:ext>
                </a:extLst>
              </p:cNvPr>
              <p:cNvSpPr txBox="1"/>
              <p:nvPr/>
            </p:nvSpPr>
            <p:spPr>
              <a:xfrm>
                <a:off x="-360293" y="3109590"/>
                <a:ext cx="5261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신조어와 줄임 말을 이해하는 데 어려움을 겪는 사람들이 이를 해석해주는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챗봇을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통해 서로의 언어와 문화를 더 잘 이해하게 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세대 간의 갈등을 줄일 수 있습니다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7D0F3A-F58C-48C3-8E1A-36F8BBC0FB81}"/>
                  </a:ext>
                </a:extLst>
              </p:cNvPr>
              <p:cNvSpPr txBox="1"/>
              <p:nvPr/>
            </p:nvSpPr>
            <p:spPr>
              <a:xfrm>
                <a:off x="-377104" y="2699333"/>
                <a:ext cx="52776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기대효과</a:t>
                </a:r>
                <a:r>
                  <a:rPr lang="en-US" altLang="ko-KR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3: </a:t>
                </a:r>
                <a:r>
                  <a:rPr lang="ko-KR" alt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세대 간 이해 증진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0BA5866-492F-488C-9E7D-A4D884C726B4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1D722F8-0683-43A8-B763-257F0DD9D8B7}"/>
                </a:ext>
              </a:extLst>
            </p:cNvPr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44" name="Freeform 18">
            <a:extLst>
              <a:ext uri="{FF2B5EF4-FFF2-40B4-BE49-F238E27FC236}">
                <a16:creationId xmlns:a16="http://schemas.microsoft.com/office/drawing/2014/main" id="{91CE22F6-13F8-41BF-954D-6DD0F2E2A4C4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835914" y="1635245"/>
            <a:ext cx="7416805" cy="862112"/>
            <a:chOff x="3835914" y="1635245"/>
            <a:chExt cx="7416805" cy="8621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BB1082-6408-42E6-B118-1EC716B82051}"/>
                </a:ext>
              </a:extLst>
            </p:cNvPr>
            <p:cNvGrpSpPr/>
            <p:nvPr/>
          </p:nvGrpSpPr>
          <p:grpSpPr>
            <a:xfrm>
              <a:off x="3835914" y="1635245"/>
              <a:ext cx="7416805" cy="862112"/>
              <a:chOff x="-1836693" y="2709143"/>
              <a:chExt cx="7416805" cy="862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B6D332-2E05-4A17-BF70-F6F94B0D2143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9DE91B-0439-43E3-AF7A-045171B88AAB}"/>
                  </a:ext>
                </a:extLst>
              </p:cNvPr>
              <p:cNvSpPr txBox="1"/>
              <p:nvPr/>
            </p:nvSpPr>
            <p:spPr>
              <a:xfrm>
                <a:off x="-1704110" y="3109590"/>
                <a:ext cx="6605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신조어와 줄임 말을 사용하는 젊은 세대와 그렇지 않은 세대 간의 소통을 원활하게 돕습니다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.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어려운 신조어를 이해하고 해석함으로써 대화의 장벽을 줄여주며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더욱 원활한 소통이 가능해집니다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5F44D5-3EF1-4537-8635-3CECAAEDE2E3}"/>
                  </a:ext>
                </a:extLst>
              </p:cNvPr>
              <p:cNvSpPr txBox="1"/>
              <p:nvPr/>
            </p:nvSpPr>
            <p:spPr>
              <a:xfrm>
                <a:off x="-1704110" y="2709143"/>
                <a:ext cx="6604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기대효과</a:t>
                </a:r>
                <a:r>
                  <a:rPr lang="en-US" altLang="ko-KR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1: </a:t>
                </a:r>
                <a:r>
                  <a:rPr lang="ko-KR" alt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세대 간 원활한 소통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D65D608-E69B-4B3B-9C99-9F0C64D889BF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-1836693" y="3099605"/>
                <a:ext cx="686978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ounded Rectangle 5">
              <a:extLst>
                <a:ext uri="{FF2B5EF4-FFF2-40B4-BE49-F238E27FC236}">
                  <a16:creationId xmlns:a16="http://schemas.microsoft.com/office/drawing/2014/main" id="{C19C39FC-3F16-4956-A9F9-82B9C041D87C}"/>
                </a:ext>
              </a:extLst>
            </p:cNvPr>
            <p:cNvSpPr/>
            <p:nvPr/>
          </p:nvSpPr>
          <p:spPr>
            <a:xfrm flipH="1">
              <a:off x="10795456" y="1864149"/>
              <a:ext cx="391682" cy="32311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배달의민족 한나체 Air" panose="020B0600000101010101" pitchFamily="50" charset="-127"/>
              </a:endParaRPr>
            </a:p>
          </p:txBody>
        </p:sp>
      </p:grp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C19C39FC-3F16-4956-A9F9-82B9C041D87C}"/>
              </a:ext>
            </a:extLst>
          </p:cNvPr>
          <p:cNvSpPr/>
          <p:nvPr/>
        </p:nvSpPr>
        <p:spPr>
          <a:xfrm rot="19294109" flipH="1">
            <a:off x="1279245" y="222891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배달의민족 한나체 Air" panose="020B0600000101010101" pitchFamily="50" charset="-127"/>
            </a:endParaRPr>
          </a:p>
        </p:txBody>
      </p:sp>
      <p:sp>
        <p:nvSpPr>
          <p:cNvPr id="51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1870563" y="2875811"/>
            <a:ext cx="417239" cy="41751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53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10799305" y="2980349"/>
            <a:ext cx="359805" cy="36004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배달의민족 한나체 Air" panose="020B0600000101010101" pitchFamily="50" charset="-127"/>
            </a:endParaRPr>
          </a:p>
        </p:txBody>
      </p:sp>
      <p:sp>
        <p:nvSpPr>
          <p:cNvPr id="54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830615" y="5278920"/>
            <a:ext cx="378594" cy="32154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배달의민족 한나체 Air" panose="020B0600000101010101" pitchFamily="50" charset="-127"/>
            </a:endParaRPr>
          </a:p>
        </p:txBody>
      </p:sp>
      <p:sp>
        <p:nvSpPr>
          <p:cNvPr id="55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7353144">
            <a:off x="3170099" y="4641582"/>
            <a:ext cx="378594" cy="32154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배달의민족 한나체 Air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45331" y="349840"/>
            <a:ext cx="5301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활용 기대효과</a:t>
            </a:r>
            <a:endParaRPr lang="ko-KR" altLang="en-US" sz="5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01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3" descr="스크린샷, 만화 영화, 의류이(가) 표시된 사진&#10;&#10;자동 생성된 설명">
            <a:extLst>
              <a:ext uri="{FF2B5EF4-FFF2-40B4-BE49-F238E27FC236}">
                <a16:creationId xmlns:a16="http://schemas.microsoft.com/office/drawing/2014/main" id="{53AB603B-FCF0-1E56-CF17-F9BFD171FC9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r="20721"/>
          <a:stretch>
            <a:fillRect/>
          </a:stretch>
        </p:blipFill>
        <p:spPr>
          <a:xfrm>
            <a:off x="5268913" y="0"/>
            <a:ext cx="6923087" cy="6858000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 rot="17173995">
            <a:off x="10533709" y="5562256"/>
            <a:ext cx="1753564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>
            <a:off x="11218757" y="6147582"/>
            <a:ext cx="973243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C2720-37D2-4AF5-ADD2-13311ACDE726}"/>
              </a:ext>
            </a:extLst>
          </p:cNvPr>
          <p:cNvSpPr txBox="1"/>
          <p:nvPr/>
        </p:nvSpPr>
        <p:spPr>
          <a:xfrm>
            <a:off x="906803" y="2576950"/>
            <a:ext cx="520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04. </a:t>
            </a:r>
            <a:r>
              <a:rPr lang="ko-KR" altLang="en-US" sz="4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서비스 시연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992528" y="3536883"/>
            <a:ext cx="3584864" cy="400110"/>
            <a:chOff x="1171575" y="3751719"/>
            <a:chExt cx="3584864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6D39CC-26D9-7C6E-9C55-1889773850A6}"/>
                </a:ext>
              </a:extLst>
            </p:cNvPr>
            <p:cNvSpPr txBox="1"/>
            <p:nvPr/>
          </p:nvSpPr>
          <p:spPr>
            <a:xfrm>
              <a:off x="1554819" y="3751719"/>
              <a:ext cx="3201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시연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1575" y="3751719"/>
              <a:ext cx="38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1.</a:t>
              </a:r>
              <a:endPara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92528" y="4068906"/>
            <a:ext cx="3584864" cy="400110"/>
            <a:chOff x="1171575" y="4287822"/>
            <a:chExt cx="3584864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B1E522-2205-2325-A473-CCACF5F6258E}"/>
                </a:ext>
              </a:extLst>
            </p:cNvPr>
            <p:cNvSpPr txBox="1"/>
            <p:nvPr/>
          </p:nvSpPr>
          <p:spPr>
            <a:xfrm>
              <a:off x="1554819" y="4287822"/>
              <a:ext cx="3201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Trouble Shooting</a:t>
              </a:r>
              <a:endPara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71575" y="4287822"/>
              <a:ext cx="38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2.</a:t>
              </a:r>
              <a:endPara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92528" y="4600929"/>
            <a:ext cx="4183823" cy="400110"/>
            <a:chOff x="992528" y="4600937"/>
            <a:chExt cx="4183823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0C3BD3-27F4-993A-051B-FD4D449A7B2B}"/>
                </a:ext>
              </a:extLst>
            </p:cNvPr>
            <p:cNvSpPr txBox="1"/>
            <p:nvPr/>
          </p:nvSpPr>
          <p:spPr>
            <a:xfrm>
              <a:off x="1375772" y="4600937"/>
              <a:ext cx="3800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Q</a:t>
              </a:r>
              <a:r>
                <a:rPr lang="en-US" altLang="ko-KR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&amp;</a:t>
              </a:r>
              <a:r>
                <a:rPr lang="en-US" altLang="ko-KR" sz="20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A</a:t>
              </a:r>
              <a:endPara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2528" y="4600937"/>
              <a:ext cx="38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3.</a:t>
              </a:r>
              <a:endPara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92528" y="5132952"/>
            <a:ext cx="4183823" cy="400110"/>
            <a:chOff x="992528" y="5132952"/>
            <a:chExt cx="4183823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0C3BD3-27F4-993A-051B-FD4D449A7B2B}"/>
                </a:ext>
              </a:extLst>
            </p:cNvPr>
            <p:cNvSpPr txBox="1"/>
            <p:nvPr/>
          </p:nvSpPr>
          <p:spPr>
            <a:xfrm>
              <a:off x="1375772" y="5132952"/>
              <a:ext cx="3800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개발 환경</a:t>
              </a:r>
              <a:endPara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2528" y="5132952"/>
              <a:ext cx="38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</a:t>
              </a:r>
              <a:r>
                <a:rPr lang="en-US" altLang="ko-KR" sz="20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  <a:endPara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449025" y="188192"/>
            <a:ext cx="4976415" cy="2092881"/>
            <a:chOff x="4413012" y="1645867"/>
            <a:chExt cx="4642873" cy="209288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67"/>
              <a:ext cx="326292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hat Bot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672232" y="2839812"/>
              <a:ext cx="282008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spc="-15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NEW WORD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413012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spc="-15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426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CAC3083-F9AA-E1AE-6788-D1F5F3B36860}"/>
              </a:ext>
            </a:extLst>
          </p:cNvPr>
          <p:cNvSpPr txBox="1">
            <a:spLocks/>
          </p:cNvSpPr>
          <p:nvPr/>
        </p:nvSpPr>
        <p:spPr>
          <a:xfrm>
            <a:off x="3399065" y="2601364"/>
            <a:ext cx="539387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시연 준비중</a:t>
            </a:r>
            <a:endParaRPr lang="en-US" sz="9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990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0489" y="270710"/>
            <a:ext cx="6532446" cy="724247"/>
          </a:xfrm>
        </p:spPr>
        <p:txBody>
          <a:bodyPr/>
          <a:lstStyle/>
          <a:p>
            <a:r>
              <a:rPr lang="en-US" b="1" spc="-300" dirty="0">
                <a:ea typeface="배달의민족 한나체 Air" panose="020B0600000101010101" pitchFamily="50" charset="-127"/>
              </a:rPr>
              <a:t>Trouble shooting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CD7452D4-DE04-431A-BB7E-AC7ABC72C218}"/>
              </a:ext>
            </a:extLst>
          </p:cNvPr>
          <p:cNvGrpSpPr/>
          <p:nvPr/>
        </p:nvGrpSpPr>
        <p:grpSpPr>
          <a:xfrm rot="5400000">
            <a:off x="1897957" y="1877429"/>
            <a:ext cx="3994846" cy="4181777"/>
            <a:chOff x="3822479" y="1871885"/>
            <a:chExt cx="4514233" cy="4725471"/>
          </a:xfrm>
        </p:grpSpPr>
        <p:sp>
          <p:nvSpPr>
            <p:cNvPr id="4" name="Block Arc 36">
              <a:extLst>
                <a:ext uri="{FF2B5EF4-FFF2-40B4-BE49-F238E27FC236}">
                  <a16:creationId xmlns:a16="http://schemas.microsoft.com/office/drawing/2014/main" id="{27B57EAD-0FF7-405E-A18C-7CDC42E72A76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" name="Oval 37">
              <a:extLst>
                <a:ext uri="{FF2B5EF4-FFF2-40B4-BE49-F238E27FC236}">
                  <a16:creationId xmlns:a16="http://schemas.microsoft.com/office/drawing/2014/main" id="{0AB519CF-651A-479E-A9FC-40A6592E1532}"/>
                </a:ext>
              </a:extLst>
            </p:cNvPr>
            <p:cNvSpPr/>
            <p:nvPr/>
          </p:nvSpPr>
          <p:spPr>
            <a:xfrm rot="18000000">
              <a:off x="6997146" y="2288757"/>
              <a:ext cx="732250" cy="653074"/>
            </a:xfrm>
            <a:prstGeom prst="hexagon">
              <a:avLst>
                <a:gd name="adj" fmla="val 26954"/>
                <a:gd name="vf" fmla="val 115470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6" name="Oval 38">
              <a:extLst>
                <a:ext uri="{FF2B5EF4-FFF2-40B4-BE49-F238E27FC236}">
                  <a16:creationId xmlns:a16="http://schemas.microsoft.com/office/drawing/2014/main" id="{D3F61D1A-D175-439C-AC6C-B51C1F0D4333}"/>
                </a:ext>
              </a:extLst>
            </p:cNvPr>
            <p:cNvSpPr/>
            <p:nvPr/>
          </p:nvSpPr>
          <p:spPr>
            <a:xfrm rot="18000000">
              <a:off x="5149926" y="1911473"/>
              <a:ext cx="732250" cy="653074"/>
            </a:xfrm>
            <a:prstGeom prst="hexagon">
              <a:avLst>
                <a:gd name="adj" fmla="val 28096"/>
                <a:gd name="vf" fmla="val 115470"/>
              </a:avLst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455B365A-53C8-4562-B862-76910EB39B94}"/>
                </a:ext>
              </a:extLst>
            </p:cNvPr>
            <p:cNvSpPr/>
            <p:nvPr/>
          </p:nvSpPr>
          <p:spPr>
            <a:xfrm rot="18000000">
              <a:off x="3782891" y="2988650"/>
              <a:ext cx="732250" cy="653074"/>
            </a:xfrm>
            <a:prstGeom prst="hexagon">
              <a:avLst>
                <a:gd name="adj" fmla="val 29503"/>
                <a:gd name="vf" fmla="val 115470"/>
              </a:avLst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" name="Isosceles Triangle 41">
            <a:extLst>
              <a:ext uri="{FF2B5EF4-FFF2-40B4-BE49-F238E27FC236}">
                <a16:creationId xmlns:a16="http://schemas.microsoft.com/office/drawing/2014/main" id="{A0800590-C47E-4425-928E-6756925706A6}"/>
              </a:ext>
            </a:extLst>
          </p:cNvPr>
          <p:cNvSpPr/>
          <p:nvPr/>
        </p:nvSpPr>
        <p:spPr>
          <a:xfrm>
            <a:off x="5560521" y="3317258"/>
            <a:ext cx="212128" cy="304708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Freeform 39">
            <a:extLst>
              <a:ext uri="{FF2B5EF4-FFF2-40B4-BE49-F238E27FC236}">
                <a16:creationId xmlns:a16="http://schemas.microsoft.com/office/drawing/2014/main" id="{7E9B1B8B-6420-4779-B1A1-226A36069C48}"/>
              </a:ext>
            </a:extLst>
          </p:cNvPr>
          <p:cNvSpPr>
            <a:spLocks noChangeAspect="1"/>
          </p:cNvSpPr>
          <p:nvPr/>
        </p:nvSpPr>
        <p:spPr>
          <a:xfrm rot="8580000">
            <a:off x="5179867" y="4956168"/>
            <a:ext cx="297051" cy="29626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Freeform: Shape 52">
            <a:extLst>
              <a:ext uri="{FF2B5EF4-FFF2-40B4-BE49-F238E27FC236}">
                <a16:creationId xmlns:a16="http://schemas.microsoft.com/office/drawing/2014/main" id="{716F18CB-5799-40C7-BAFE-2D112EA3454F}"/>
              </a:ext>
            </a:extLst>
          </p:cNvPr>
          <p:cNvSpPr/>
          <p:nvPr/>
        </p:nvSpPr>
        <p:spPr>
          <a:xfrm flipH="1">
            <a:off x="592883" y="3501515"/>
            <a:ext cx="2961739" cy="2591385"/>
          </a:xfrm>
          <a:custGeom>
            <a:avLst/>
            <a:gdLst>
              <a:gd name="connsiteX0" fmla="*/ 1383346 w 2456709"/>
              <a:gd name="connsiteY0" fmla="*/ 807021 h 2151505"/>
              <a:gd name="connsiteX1" fmla="*/ 1515914 w 2456709"/>
              <a:gd name="connsiteY1" fmla="*/ 966706 h 2151505"/>
              <a:gd name="connsiteX2" fmla="*/ 1484278 w 2456709"/>
              <a:gd name="connsiteY2" fmla="*/ 999848 h 2151505"/>
              <a:gd name="connsiteX3" fmla="*/ 1565627 w 2456709"/>
              <a:gd name="connsiteY3" fmla="*/ 1082703 h 2151505"/>
              <a:gd name="connsiteX4" fmla="*/ 1514407 w 2456709"/>
              <a:gd name="connsiteY4" fmla="*/ 1221297 h 2151505"/>
              <a:gd name="connsiteX5" fmla="*/ 1478252 w 2456709"/>
              <a:gd name="connsiteY5" fmla="*/ 1358385 h 2151505"/>
              <a:gd name="connsiteX6" fmla="*/ 1383346 w 2456709"/>
              <a:gd name="connsiteY6" fmla="*/ 807021 h 2151505"/>
              <a:gd name="connsiteX7" fmla="*/ 1761468 w 2456709"/>
              <a:gd name="connsiteY7" fmla="*/ 743750 h 2151505"/>
              <a:gd name="connsiteX8" fmla="*/ 1687651 w 2456709"/>
              <a:gd name="connsiteY8" fmla="*/ 1423162 h 2151505"/>
              <a:gd name="connsiteX9" fmla="*/ 1680119 w 2456709"/>
              <a:gd name="connsiteY9" fmla="*/ 1191168 h 2151505"/>
              <a:gd name="connsiteX10" fmla="*/ 1633419 w 2456709"/>
              <a:gd name="connsiteY10" fmla="*/ 1075171 h 2151505"/>
              <a:gd name="connsiteX11" fmla="*/ 1662042 w 2456709"/>
              <a:gd name="connsiteY11" fmla="*/ 984784 h 2151505"/>
              <a:gd name="connsiteX12" fmla="*/ 1625887 w 2456709"/>
              <a:gd name="connsiteY12" fmla="*/ 957667 h 2151505"/>
              <a:gd name="connsiteX13" fmla="*/ 1761468 w 2456709"/>
              <a:gd name="connsiteY13" fmla="*/ 743750 h 2151505"/>
              <a:gd name="connsiteX14" fmla="*/ 1545748 w 2456709"/>
              <a:gd name="connsiteY14" fmla="*/ 613 h 2151505"/>
              <a:gd name="connsiteX15" fmla="*/ 1274671 w 2456709"/>
              <a:gd name="connsiteY15" fmla="*/ 379829 h 2151505"/>
              <a:gd name="connsiteX16" fmla="*/ 1297433 w 2456709"/>
              <a:gd name="connsiteY16" fmla="*/ 552863 h 2151505"/>
              <a:gd name="connsiteX17" fmla="*/ 1346415 w 2456709"/>
              <a:gd name="connsiteY17" fmla="*/ 595059 h 2151505"/>
              <a:gd name="connsiteX18" fmla="*/ 1367372 w 2456709"/>
              <a:gd name="connsiteY18" fmla="*/ 752432 h 2151505"/>
              <a:gd name="connsiteX19" fmla="*/ 1274686 w 2456709"/>
              <a:gd name="connsiteY19" fmla="*/ 869532 h 2151505"/>
              <a:gd name="connsiteX20" fmla="*/ 959345 w 2456709"/>
              <a:gd name="connsiteY20" fmla="*/ 1000520 h 2151505"/>
              <a:gd name="connsiteX21" fmla="*/ 838918 w 2456709"/>
              <a:gd name="connsiteY21" fmla="*/ 1316294 h 2151505"/>
              <a:gd name="connsiteX22" fmla="*/ 850387 w 2456709"/>
              <a:gd name="connsiteY22" fmla="*/ 1389231 h 2151505"/>
              <a:gd name="connsiteX23" fmla="*/ 741400 w 2456709"/>
              <a:gd name="connsiteY23" fmla="*/ 1570558 h 2151505"/>
              <a:gd name="connsiteX24" fmla="*/ 697265 w 2456709"/>
              <a:gd name="connsiteY24" fmla="*/ 1680275 h 2151505"/>
              <a:gd name="connsiteX25" fmla="*/ 563833 w 2456709"/>
              <a:gd name="connsiteY25" fmla="*/ 1671728 h 2151505"/>
              <a:gd name="connsiteX26" fmla="*/ 366099 w 2456709"/>
              <a:gd name="connsiteY26" fmla="*/ 1578836 h 2151505"/>
              <a:gd name="connsiteX27" fmla="*/ 318787 w 2456709"/>
              <a:gd name="connsiteY27" fmla="*/ 1453889 h 2151505"/>
              <a:gd name="connsiteX28" fmla="*/ 204385 w 2456709"/>
              <a:gd name="connsiteY28" fmla="*/ 1217853 h 2151505"/>
              <a:gd name="connsiteX29" fmla="*/ 191722 w 2456709"/>
              <a:gd name="connsiteY29" fmla="*/ 1409725 h 2151505"/>
              <a:gd name="connsiteX30" fmla="*/ 7382 w 2456709"/>
              <a:gd name="connsiteY30" fmla="*/ 1338578 h 2151505"/>
              <a:gd name="connsiteX31" fmla="*/ 17480 w 2456709"/>
              <a:gd name="connsiteY31" fmla="*/ 1406115 h 2151505"/>
              <a:gd name="connsiteX32" fmla="*/ 41091 w 2456709"/>
              <a:gd name="connsiteY32" fmla="*/ 1503005 h 2151505"/>
              <a:gd name="connsiteX33" fmla="*/ 73994 w 2456709"/>
              <a:gd name="connsiteY33" fmla="*/ 1575361 h 2151505"/>
              <a:gd name="connsiteX34" fmla="*/ 132030 w 2456709"/>
              <a:gd name="connsiteY34" fmla="*/ 1631293 h 2151505"/>
              <a:gd name="connsiteX35" fmla="*/ 273712 w 2456709"/>
              <a:gd name="connsiteY35" fmla="*/ 1741935 h 2151505"/>
              <a:gd name="connsiteX36" fmla="*/ 280648 w 2456709"/>
              <a:gd name="connsiteY36" fmla="*/ 1944801 h 2151505"/>
              <a:gd name="connsiteX37" fmla="*/ 371006 w 2456709"/>
              <a:gd name="connsiteY37" fmla="*/ 1983565 h 2151505"/>
              <a:gd name="connsiteX38" fmla="*/ 464779 w 2456709"/>
              <a:gd name="connsiteY38" fmla="*/ 2027684 h 2151505"/>
              <a:gd name="connsiteX39" fmla="*/ 746098 w 2456709"/>
              <a:gd name="connsiteY39" fmla="*/ 2074878 h 2151505"/>
              <a:gd name="connsiteX40" fmla="*/ 951067 w 2456709"/>
              <a:gd name="connsiteY40" fmla="*/ 2005998 h 2151505"/>
              <a:gd name="connsiteX41" fmla="*/ 956794 w 2456709"/>
              <a:gd name="connsiteY41" fmla="*/ 2137120 h 2151505"/>
              <a:gd name="connsiteX42" fmla="*/ 2191985 w 2456709"/>
              <a:gd name="connsiteY42" fmla="*/ 2139983 h 2151505"/>
              <a:gd name="connsiteX43" fmla="*/ 2202531 w 2456709"/>
              <a:gd name="connsiteY43" fmla="*/ 2017901 h 2151505"/>
              <a:gd name="connsiteX44" fmla="*/ 2281195 w 2456709"/>
              <a:gd name="connsiteY44" fmla="*/ 2082992 h 2151505"/>
              <a:gd name="connsiteX45" fmla="*/ 2415672 w 2456709"/>
              <a:gd name="connsiteY45" fmla="*/ 2147815 h 2151505"/>
              <a:gd name="connsiteX46" fmla="*/ 2456709 w 2456709"/>
              <a:gd name="connsiteY46" fmla="*/ 2151505 h 2151505"/>
              <a:gd name="connsiteX47" fmla="*/ 2456709 w 2456709"/>
              <a:gd name="connsiteY47" fmla="*/ 1522716 h 2151505"/>
              <a:gd name="connsiteX48" fmla="*/ 2453749 w 2456709"/>
              <a:gd name="connsiteY48" fmla="*/ 1508485 h 2151505"/>
              <a:gd name="connsiteX49" fmla="*/ 2440223 w 2456709"/>
              <a:gd name="connsiteY49" fmla="*/ 1390737 h 2151505"/>
              <a:gd name="connsiteX50" fmla="*/ 2375729 w 2456709"/>
              <a:gd name="connsiteY50" fmla="*/ 1183801 h 2151505"/>
              <a:gd name="connsiteX51" fmla="*/ 2342855 w 2456709"/>
              <a:gd name="connsiteY51" fmla="*/ 1049949 h 2151505"/>
              <a:gd name="connsiteX52" fmla="*/ 2216849 w 2456709"/>
              <a:gd name="connsiteY52" fmla="*/ 909625 h 2151505"/>
              <a:gd name="connsiteX53" fmla="*/ 1996340 w 2456709"/>
              <a:gd name="connsiteY53" fmla="*/ 846622 h 2151505"/>
              <a:gd name="connsiteX54" fmla="*/ 1873198 w 2456709"/>
              <a:gd name="connsiteY54" fmla="*/ 806530 h 2151505"/>
              <a:gd name="connsiteX55" fmla="*/ 1744478 w 2456709"/>
              <a:gd name="connsiteY55" fmla="*/ 695291 h 2151505"/>
              <a:gd name="connsiteX56" fmla="*/ 1764076 w 2456709"/>
              <a:gd name="connsiteY56" fmla="*/ 584498 h 2151505"/>
              <a:gd name="connsiteX57" fmla="*/ 1790641 w 2456709"/>
              <a:gd name="connsiteY57" fmla="*/ 540901 h 2151505"/>
              <a:gd name="connsiteX58" fmla="*/ 1821203 w 2456709"/>
              <a:gd name="connsiteY58" fmla="*/ 408317 h 2151505"/>
              <a:gd name="connsiteX59" fmla="*/ 1812227 w 2456709"/>
              <a:gd name="connsiteY59" fmla="*/ 159443 h 2151505"/>
              <a:gd name="connsiteX60" fmla="*/ 1545748 w 2456709"/>
              <a:gd name="connsiteY60" fmla="*/ 613 h 2151505"/>
              <a:gd name="connsiteX0" fmla="*/ 1383346 w 2456709"/>
              <a:gd name="connsiteY0" fmla="*/ 807021 h 2151505"/>
              <a:gd name="connsiteX1" fmla="*/ 1515914 w 2456709"/>
              <a:gd name="connsiteY1" fmla="*/ 966706 h 2151505"/>
              <a:gd name="connsiteX2" fmla="*/ 1484278 w 2456709"/>
              <a:gd name="connsiteY2" fmla="*/ 999848 h 2151505"/>
              <a:gd name="connsiteX3" fmla="*/ 1565627 w 2456709"/>
              <a:gd name="connsiteY3" fmla="*/ 1082703 h 2151505"/>
              <a:gd name="connsiteX4" fmla="*/ 1514407 w 2456709"/>
              <a:gd name="connsiteY4" fmla="*/ 1221297 h 2151505"/>
              <a:gd name="connsiteX5" fmla="*/ 1478252 w 2456709"/>
              <a:gd name="connsiteY5" fmla="*/ 1358385 h 2151505"/>
              <a:gd name="connsiteX6" fmla="*/ 1383346 w 2456709"/>
              <a:gd name="connsiteY6" fmla="*/ 807021 h 2151505"/>
              <a:gd name="connsiteX7" fmla="*/ 1761468 w 2456709"/>
              <a:gd name="connsiteY7" fmla="*/ 743750 h 2151505"/>
              <a:gd name="connsiteX8" fmla="*/ 1687651 w 2456709"/>
              <a:gd name="connsiteY8" fmla="*/ 1423162 h 2151505"/>
              <a:gd name="connsiteX9" fmla="*/ 1680119 w 2456709"/>
              <a:gd name="connsiteY9" fmla="*/ 1191168 h 2151505"/>
              <a:gd name="connsiteX10" fmla="*/ 1633419 w 2456709"/>
              <a:gd name="connsiteY10" fmla="*/ 1075171 h 2151505"/>
              <a:gd name="connsiteX11" fmla="*/ 1662042 w 2456709"/>
              <a:gd name="connsiteY11" fmla="*/ 984784 h 2151505"/>
              <a:gd name="connsiteX12" fmla="*/ 1625887 w 2456709"/>
              <a:gd name="connsiteY12" fmla="*/ 957667 h 2151505"/>
              <a:gd name="connsiteX13" fmla="*/ 1761468 w 2456709"/>
              <a:gd name="connsiteY13" fmla="*/ 743750 h 2151505"/>
              <a:gd name="connsiteX14" fmla="*/ 1545748 w 2456709"/>
              <a:gd name="connsiteY14" fmla="*/ 613 h 2151505"/>
              <a:gd name="connsiteX15" fmla="*/ 1274671 w 2456709"/>
              <a:gd name="connsiteY15" fmla="*/ 379829 h 2151505"/>
              <a:gd name="connsiteX16" fmla="*/ 1297433 w 2456709"/>
              <a:gd name="connsiteY16" fmla="*/ 552863 h 2151505"/>
              <a:gd name="connsiteX17" fmla="*/ 1346415 w 2456709"/>
              <a:gd name="connsiteY17" fmla="*/ 595059 h 2151505"/>
              <a:gd name="connsiteX18" fmla="*/ 1367372 w 2456709"/>
              <a:gd name="connsiteY18" fmla="*/ 752432 h 2151505"/>
              <a:gd name="connsiteX19" fmla="*/ 1274686 w 2456709"/>
              <a:gd name="connsiteY19" fmla="*/ 869532 h 2151505"/>
              <a:gd name="connsiteX20" fmla="*/ 959345 w 2456709"/>
              <a:gd name="connsiteY20" fmla="*/ 1000520 h 2151505"/>
              <a:gd name="connsiteX21" fmla="*/ 838918 w 2456709"/>
              <a:gd name="connsiteY21" fmla="*/ 1316294 h 2151505"/>
              <a:gd name="connsiteX22" fmla="*/ 850387 w 2456709"/>
              <a:gd name="connsiteY22" fmla="*/ 1389231 h 2151505"/>
              <a:gd name="connsiteX23" fmla="*/ 741400 w 2456709"/>
              <a:gd name="connsiteY23" fmla="*/ 1570558 h 2151505"/>
              <a:gd name="connsiteX24" fmla="*/ 697265 w 2456709"/>
              <a:gd name="connsiteY24" fmla="*/ 1680275 h 2151505"/>
              <a:gd name="connsiteX25" fmla="*/ 563833 w 2456709"/>
              <a:gd name="connsiteY25" fmla="*/ 1671728 h 2151505"/>
              <a:gd name="connsiteX26" fmla="*/ 366099 w 2456709"/>
              <a:gd name="connsiteY26" fmla="*/ 1578836 h 2151505"/>
              <a:gd name="connsiteX27" fmla="*/ 318787 w 2456709"/>
              <a:gd name="connsiteY27" fmla="*/ 1453889 h 2151505"/>
              <a:gd name="connsiteX28" fmla="*/ 204385 w 2456709"/>
              <a:gd name="connsiteY28" fmla="*/ 1217853 h 2151505"/>
              <a:gd name="connsiteX29" fmla="*/ 191722 w 2456709"/>
              <a:gd name="connsiteY29" fmla="*/ 1409725 h 2151505"/>
              <a:gd name="connsiteX30" fmla="*/ 7382 w 2456709"/>
              <a:gd name="connsiteY30" fmla="*/ 1338578 h 2151505"/>
              <a:gd name="connsiteX31" fmla="*/ 17480 w 2456709"/>
              <a:gd name="connsiteY31" fmla="*/ 1406115 h 2151505"/>
              <a:gd name="connsiteX32" fmla="*/ 41091 w 2456709"/>
              <a:gd name="connsiteY32" fmla="*/ 1503005 h 2151505"/>
              <a:gd name="connsiteX33" fmla="*/ 73994 w 2456709"/>
              <a:gd name="connsiteY33" fmla="*/ 1575361 h 2151505"/>
              <a:gd name="connsiteX34" fmla="*/ 132030 w 2456709"/>
              <a:gd name="connsiteY34" fmla="*/ 1631293 h 2151505"/>
              <a:gd name="connsiteX35" fmla="*/ 273712 w 2456709"/>
              <a:gd name="connsiteY35" fmla="*/ 1741935 h 2151505"/>
              <a:gd name="connsiteX36" fmla="*/ 280648 w 2456709"/>
              <a:gd name="connsiteY36" fmla="*/ 1944801 h 2151505"/>
              <a:gd name="connsiteX37" fmla="*/ 371006 w 2456709"/>
              <a:gd name="connsiteY37" fmla="*/ 1983565 h 2151505"/>
              <a:gd name="connsiteX38" fmla="*/ 464779 w 2456709"/>
              <a:gd name="connsiteY38" fmla="*/ 2027684 h 2151505"/>
              <a:gd name="connsiteX39" fmla="*/ 746098 w 2456709"/>
              <a:gd name="connsiteY39" fmla="*/ 2074878 h 2151505"/>
              <a:gd name="connsiteX40" fmla="*/ 951067 w 2456709"/>
              <a:gd name="connsiteY40" fmla="*/ 2005998 h 2151505"/>
              <a:gd name="connsiteX41" fmla="*/ 956794 w 2456709"/>
              <a:gd name="connsiteY41" fmla="*/ 2137120 h 2151505"/>
              <a:gd name="connsiteX42" fmla="*/ 2191985 w 2456709"/>
              <a:gd name="connsiteY42" fmla="*/ 2139983 h 2151505"/>
              <a:gd name="connsiteX43" fmla="*/ 2202531 w 2456709"/>
              <a:gd name="connsiteY43" fmla="*/ 2017901 h 2151505"/>
              <a:gd name="connsiteX44" fmla="*/ 2281195 w 2456709"/>
              <a:gd name="connsiteY44" fmla="*/ 2082992 h 2151505"/>
              <a:gd name="connsiteX45" fmla="*/ 2415672 w 2456709"/>
              <a:gd name="connsiteY45" fmla="*/ 2147815 h 2151505"/>
              <a:gd name="connsiteX46" fmla="*/ 2456709 w 2456709"/>
              <a:gd name="connsiteY46" fmla="*/ 2151505 h 2151505"/>
              <a:gd name="connsiteX47" fmla="*/ 2418609 w 2456709"/>
              <a:gd name="connsiteY47" fmla="*/ 1646541 h 2151505"/>
              <a:gd name="connsiteX48" fmla="*/ 2453749 w 2456709"/>
              <a:gd name="connsiteY48" fmla="*/ 1508485 h 2151505"/>
              <a:gd name="connsiteX49" fmla="*/ 2440223 w 2456709"/>
              <a:gd name="connsiteY49" fmla="*/ 1390737 h 2151505"/>
              <a:gd name="connsiteX50" fmla="*/ 2375729 w 2456709"/>
              <a:gd name="connsiteY50" fmla="*/ 1183801 h 2151505"/>
              <a:gd name="connsiteX51" fmla="*/ 2342855 w 2456709"/>
              <a:gd name="connsiteY51" fmla="*/ 1049949 h 2151505"/>
              <a:gd name="connsiteX52" fmla="*/ 2216849 w 2456709"/>
              <a:gd name="connsiteY52" fmla="*/ 909625 h 2151505"/>
              <a:gd name="connsiteX53" fmla="*/ 1996340 w 2456709"/>
              <a:gd name="connsiteY53" fmla="*/ 846622 h 2151505"/>
              <a:gd name="connsiteX54" fmla="*/ 1873198 w 2456709"/>
              <a:gd name="connsiteY54" fmla="*/ 806530 h 2151505"/>
              <a:gd name="connsiteX55" fmla="*/ 1744478 w 2456709"/>
              <a:gd name="connsiteY55" fmla="*/ 695291 h 2151505"/>
              <a:gd name="connsiteX56" fmla="*/ 1764076 w 2456709"/>
              <a:gd name="connsiteY56" fmla="*/ 584498 h 2151505"/>
              <a:gd name="connsiteX57" fmla="*/ 1790641 w 2456709"/>
              <a:gd name="connsiteY57" fmla="*/ 540901 h 2151505"/>
              <a:gd name="connsiteX58" fmla="*/ 1821203 w 2456709"/>
              <a:gd name="connsiteY58" fmla="*/ 408317 h 2151505"/>
              <a:gd name="connsiteX59" fmla="*/ 1812227 w 2456709"/>
              <a:gd name="connsiteY59" fmla="*/ 159443 h 2151505"/>
              <a:gd name="connsiteX60" fmla="*/ 1545748 w 2456709"/>
              <a:gd name="connsiteY60" fmla="*/ 613 h 2151505"/>
              <a:gd name="connsiteX0" fmla="*/ 1383346 w 2456709"/>
              <a:gd name="connsiteY0" fmla="*/ 807021 h 2147815"/>
              <a:gd name="connsiteX1" fmla="*/ 1515914 w 2456709"/>
              <a:gd name="connsiteY1" fmla="*/ 966706 h 2147815"/>
              <a:gd name="connsiteX2" fmla="*/ 1484278 w 2456709"/>
              <a:gd name="connsiteY2" fmla="*/ 999848 h 2147815"/>
              <a:gd name="connsiteX3" fmla="*/ 1565627 w 2456709"/>
              <a:gd name="connsiteY3" fmla="*/ 1082703 h 2147815"/>
              <a:gd name="connsiteX4" fmla="*/ 1514407 w 2456709"/>
              <a:gd name="connsiteY4" fmla="*/ 1221297 h 2147815"/>
              <a:gd name="connsiteX5" fmla="*/ 1478252 w 2456709"/>
              <a:gd name="connsiteY5" fmla="*/ 1358385 h 2147815"/>
              <a:gd name="connsiteX6" fmla="*/ 1383346 w 2456709"/>
              <a:gd name="connsiteY6" fmla="*/ 807021 h 2147815"/>
              <a:gd name="connsiteX7" fmla="*/ 1761468 w 2456709"/>
              <a:gd name="connsiteY7" fmla="*/ 743750 h 2147815"/>
              <a:gd name="connsiteX8" fmla="*/ 1687651 w 2456709"/>
              <a:gd name="connsiteY8" fmla="*/ 1423162 h 2147815"/>
              <a:gd name="connsiteX9" fmla="*/ 1680119 w 2456709"/>
              <a:gd name="connsiteY9" fmla="*/ 1191168 h 2147815"/>
              <a:gd name="connsiteX10" fmla="*/ 1633419 w 2456709"/>
              <a:gd name="connsiteY10" fmla="*/ 1075171 h 2147815"/>
              <a:gd name="connsiteX11" fmla="*/ 1662042 w 2456709"/>
              <a:gd name="connsiteY11" fmla="*/ 984784 h 2147815"/>
              <a:gd name="connsiteX12" fmla="*/ 1625887 w 2456709"/>
              <a:gd name="connsiteY12" fmla="*/ 957667 h 2147815"/>
              <a:gd name="connsiteX13" fmla="*/ 1761468 w 2456709"/>
              <a:gd name="connsiteY13" fmla="*/ 743750 h 2147815"/>
              <a:gd name="connsiteX14" fmla="*/ 1545748 w 2456709"/>
              <a:gd name="connsiteY14" fmla="*/ 613 h 2147815"/>
              <a:gd name="connsiteX15" fmla="*/ 1274671 w 2456709"/>
              <a:gd name="connsiteY15" fmla="*/ 379829 h 2147815"/>
              <a:gd name="connsiteX16" fmla="*/ 1297433 w 2456709"/>
              <a:gd name="connsiteY16" fmla="*/ 552863 h 2147815"/>
              <a:gd name="connsiteX17" fmla="*/ 1346415 w 2456709"/>
              <a:gd name="connsiteY17" fmla="*/ 595059 h 2147815"/>
              <a:gd name="connsiteX18" fmla="*/ 1367372 w 2456709"/>
              <a:gd name="connsiteY18" fmla="*/ 752432 h 2147815"/>
              <a:gd name="connsiteX19" fmla="*/ 1274686 w 2456709"/>
              <a:gd name="connsiteY19" fmla="*/ 869532 h 2147815"/>
              <a:gd name="connsiteX20" fmla="*/ 959345 w 2456709"/>
              <a:gd name="connsiteY20" fmla="*/ 1000520 h 2147815"/>
              <a:gd name="connsiteX21" fmla="*/ 838918 w 2456709"/>
              <a:gd name="connsiteY21" fmla="*/ 1316294 h 2147815"/>
              <a:gd name="connsiteX22" fmla="*/ 850387 w 2456709"/>
              <a:gd name="connsiteY22" fmla="*/ 1389231 h 2147815"/>
              <a:gd name="connsiteX23" fmla="*/ 741400 w 2456709"/>
              <a:gd name="connsiteY23" fmla="*/ 1570558 h 2147815"/>
              <a:gd name="connsiteX24" fmla="*/ 697265 w 2456709"/>
              <a:gd name="connsiteY24" fmla="*/ 1680275 h 2147815"/>
              <a:gd name="connsiteX25" fmla="*/ 563833 w 2456709"/>
              <a:gd name="connsiteY25" fmla="*/ 1671728 h 2147815"/>
              <a:gd name="connsiteX26" fmla="*/ 366099 w 2456709"/>
              <a:gd name="connsiteY26" fmla="*/ 1578836 h 2147815"/>
              <a:gd name="connsiteX27" fmla="*/ 318787 w 2456709"/>
              <a:gd name="connsiteY27" fmla="*/ 1453889 h 2147815"/>
              <a:gd name="connsiteX28" fmla="*/ 204385 w 2456709"/>
              <a:gd name="connsiteY28" fmla="*/ 1217853 h 2147815"/>
              <a:gd name="connsiteX29" fmla="*/ 191722 w 2456709"/>
              <a:gd name="connsiteY29" fmla="*/ 1409725 h 2147815"/>
              <a:gd name="connsiteX30" fmla="*/ 7382 w 2456709"/>
              <a:gd name="connsiteY30" fmla="*/ 1338578 h 2147815"/>
              <a:gd name="connsiteX31" fmla="*/ 17480 w 2456709"/>
              <a:gd name="connsiteY31" fmla="*/ 1406115 h 2147815"/>
              <a:gd name="connsiteX32" fmla="*/ 41091 w 2456709"/>
              <a:gd name="connsiteY32" fmla="*/ 1503005 h 2147815"/>
              <a:gd name="connsiteX33" fmla="*/ 73994 w 2456709"/>
              <a:gd name="connsiteY33" fmla="*/ 1575361 h 2147815"/>
              <a:gd name="connsiteX34" fmla="*/ 132030 w 2456709"/>
              <a:gd name="connsiteY34" fmla="*/ 1631293 h 2147815"/>
              <a:gd name="connsiteX35" fmla="*/ 273712 w 2456709"/>
              <a:gd name="connsiteY35" fmla="*/ 1741935 h 2147815"/>
              <a:gd name="connsiteX36" fmla="*/ 280648 w 2456709"/>
              <a:gd name="connsiteY36" fmla="*/ 1944801 h 2147815"/>
              <a:gd name="connsiteX37" fmla="*/ 371006 w 2456709"/>
              <a:gd name="connsiteY37" fmla="*/ 1983565 h 2147815"/>
              <a:gd name="connsiteX38" fmla="*/ 464779 w 2456709"/>
              <a:gd name="connsiteY38" fmla="*/ 2027684 h 2147815"/>
              <a:gd name="connsiteX39" fmla="*/ 746098 w 2456709"/>
              <a:gd name="connsiteY39" fmla="*/ 2074878 h 2147815"/>
              <a:gd name="connsiteX40" fmla="*/ 951067 w 2456709"/>
              <a:gd name="connsiteY40" fmla="*/ 2005998 h 2147815"/>
              <a:gd name="connsiteX41" fmla="*/ 956794 w 2456709"/>
              <a:gd name="connsiteY41" fmla="*/ 2137120 h 2147815"/>
              <a:gd name="connsiteX42" fmla="*/ 2191985 w 2456709"/>
              <a:gd name="connsiteY42" fmla="*/ 2139983 h 2147815"/>
              <a:gd name="connsiteX43" fmla="*/ 2202531 w 2456709"/>
              <a:gd name="connsiteY43" fmla="*/ 2017901 h 2147815"/>
              <a:gd name="connsiteX44" fmla="*/ 2281195 w 2456709"/>
              <a:gd name="connsiteY44" fmla="*/ 2082992 h 2147815"/>
              <a:gd name="connsiteX45" fmla="*/ 2415672 w 2456709"/>
              <a:gd name="connsiteY45" fmla="*/ 2147815 h 2147815"/>
              <a:gd name="connsiteX46" fmla="*/ 2456709 w 2456709"/>
              <a:gd name="connsiteY46" fmla="*/ 1865755 h 2147815"/>
              <a:gd name="connsiteX47" fmla="*/ 2418609 w 2456709"/>
              <a:gd name="connsiteY47" fmla="*/ 1646541 h 2147815"/>
              <a:gd name="connsiteX48" fmla="*/ 2453749 w 2456709"/>
              <a:gd name="connsiteY48" fmla="*/ 1508485 h 2147815"/>
              <a:gd name="connsiteX49" fmla="*/ 2440223 w 2456709"/>
              <a:gd name="connsiteY49" fmla="*/ 1390737 h 2147815"/>
              <a:gd name="connsiteX50" fmla="*/ 2375729 w 2456709"/>
              <a:gd name="connsiteY50" fmla="*/ 1183801 h 2147815"/>
              <a:gd name="connsiteX51" fmla="*/ 2342855 w 2456709"/>
              <a:gd name="connsiteY51" fmla="*/ 1049949 h 2147815"/>
              <a:gd name="connsiteX52" fmla="*/ 2216849 w 2456709"/>
              <a:gd name="connsiteY52" fmla="*/ 909625 h 2147815"/>
              <a:gd name="connsiteX53" fmla="*/ 1996340 w 2456709"/>
              <a:gd name="connsiteY53" fmla="*/ 846622 h 2147815"/>
              <a:gd name="connsiteX54" fmla="*/ 1873198 w 2456709"/>
              <a:gd name="connsiteY54" fmla="*/ 806530 h 2147815"/>
              <a:gd name="connsiteX55" fmla="*/ 1744478 w 2456709"/>
              <a:gd name="connsiteY55" fmla="*/ 695291 h 2147815"/>
              <a:gd name="connsiteX56" fmla="*/ 1764076 w 2456709"/>
              <a:gd name="connsiteY56" fmla="*/ 584498 h 2147815"/>
              <a:gd name="connsiteX57" fmla="*/ 1790641 w 2456709"/>
              <a:gd name="connsiteY57" fmla="*/ 540901 h 2147815"/>
              <a:gd name="connsiteX58" fmla="*/ 1821203 w 2456709"/>
              <a:gd name="connsiteY58" fmla="*/ 408317 h 2147815"/>
              <a:gd name="connsiteX59" fmla="*/ 1812227 w 2456709"/>
              <a:gd name="connsiteY59" fmla="*/ 159443 h 2147815"/>
              <a:gd name="connsiteX60" fmla="*/ 1545748 w 2456709"/>
              <a:gd name="connsiteY60" fmla="*/ 613 h 2147815"/>
              <a:gd name="connsiteX0" fmla="*/ 1383346 w 2456709"/>
              <a:gd name="connsiteY0" fmla="*/ 807021 h 2147815"/>
              <a:gd name="connsiteX1" fmla="*/ 1515914 w 2456709"/>
              <a:gd name="connsiteY1" fmla="*/ 966706 h 2147815"/>
              <a:gd name="connsiteX2" fmla="*/ 1484278 w 2456709"/>
              <a:gd name="connsiteY2" fmla="*/ 999848 h 2147815"/>
              <a:gd name="connsiteX3" fmla="*/ 1565627 w 2456709"/>
              <a:gd name="connsiteY3" fmla="*/ 1082703 h 2147815"/>
              <a:gd name="connsiteX4" fmla="*/ 1514407 w 2456709"/>
              <a:gd name="connsiteY4" fmla="*/ 1221297 h 2147815"/>
              <a:gd name="connsiteX5" fmla="*/ 1478252 w 2456709"/>
              <a:gd name="connsiteY5" fmla="*/ 1358385 h 2147815"/>
              <a:gd name="connsiteX6" fmla="*/ 1383346 w 2456709"/>
              <a:gd name="connsiteY6" fmla="*/ 807021 h 2147815"/>
              <a:gd name="connsiteX7" fmla="*/ 1761468 w 2456709"/>
              <a:gd name="connsiteY7" fmla="*/ 743750 h 2147815"/>
              <a:gd name="connsiteX8" fmla="*/ 1687651 w 2456709"/>
              <a:gd name="connsiteY8" fmla="*/ 1423162 h 2147815"/>
              <a:gd name="connsiteX9" fmla="*/ 1680119 w 2456709"/>
              <a:gd name="connsiteY9" fmla="*/ 1191168 h 2147815"/>
              <a:gd name="connsiteX10" fmla="*/ 1633419 w 2456709"/>
              <a:gd name="connsiteY10" fmla="*/ 1075171 h 2147815"/>
              <a:gd name="connsiteX11" fmla="*/ 1662042 w 2456709"/>
              <a:gd name="connsiteY11" fmla="*/ 984784 h 2147815"/>
              <a:gd name="connsiteX12" fmla="*/ 1625887 w 2456709"/>
              <a:gd name="connsiteY12" fmla="*/ 957667 h 2147815"/>
              <a:gd name="connsiteX13" fmla="*/ 1761468 w 2456709"/>
              <a:gd name="connsiteY13" fmla="*/ 743750 h 2147815"/>
              <a:gd name="connsiteX14" fmla="*/ 1545748 w 2456709"/>
              <a:gd name="connsiteY14" fmla="*/ 613 h 2147815"/>
              <a:gd name="connsiteX15" fmla="*/ 1274671 w 2456709"/>
              <a:gd name="connsiteY15" fmla="*/ 379829 h 2147815"/>
              <a:gd name="connsiteX16" fmla="*/ 1297433 w 2456709"/>
              <a:gd name="connsiteY16" fmla="*/ 552863 h 2147815"/>
              <a:gd name="connsiteX17" fmla="*/ 1346415 w 2456709"/>
              <a:gd name="connsiteY17" fmla="*/ 595059 h 2147815"/>
              <a:gd name="connsiteX18" fmla="*/ 1367372 w 2456709"/>
              <a:gd name="connsiteY18" fmla="*/ 752432 h 2147815"/>
              <a:gd name="connsiteX19" fmla="*/ 1274686 w 2456709"/>
              <a:gd name="connsiteY19" fmla="*/ 869532 h 2147815"/>
              <a:gd name="connsiteX20" fmla="*/ 959345 w 2456709"/>
              <a:gd name="connsiteY20" fmla="*/ 1000520 h 2147815"/>
              <a:gd name="connsiteX21" fmla="*/ 838918 w 2456709"/>
              <a:gd name="connsiteY21" fmla="*/ 1316294 h 2147815"/>
              <a:gd name="connsiteX22" fmla="*/ 850387 w 2456709"/>
              <a:gd name="connsiteY22" fmla="*/ 1389231 h 2147815"/>
              <a:gd name="connsiteX23" fmla="*/ 741400 w 2456709"/>
              <a:gd name="connsiteY23" fmla="*/ 1570558 h 2147815"/>
              <a:gd name="connsiteX24" fmla="*/ 697265 w 2456709"/>
              <a:gd name="connsiteY24" fmla="*/ 1680275 h 2147815"/>
              <a:gd name="connsiteX25" fmla="*/ 563833 w 2456709"/>
              <a:gd name="connsiteY25" fmla="*/ 1671728 h 2147815"/>
              <a:gd name="connsiteX26" fmla="*/ 366099 w 2456709"/>
              <a:gd name="connsiteY26" fmla="*/ 1578836 h 2147815"/>
              <a:gd name="connsiteX27" fmla="*/ 318787 w 2456709"/>
              <a:gd name="connsiteY27" fmla="*/ 1453889 h 2147815"/>
              <a:gd name="connsiteX28" fmla="*/ 204385 w 2456709"/>
              <a:gd name="connsiteY28" fmla="*/ 1217853 h 2147815"/>
              <a:gd name="connsiteX29" fmla="*/ 191722 w 2456709"/>
              <a:gd name="connsiteY29" fmla="*/ 1409725 h 2147815"/>
              <a:gd name="connsiteX30" fmla="*/ 7382 w 2456709"/>
              <a:gd name="connsiteY30" fmla="*/ 1338578 h 2147815"/>
              <a:gd name="connsiteX31" fmla="*/ 17480 w 2456709"/>
              <a:gd name="connsiteY31" fmla="*/ 1406115 h 2147815"/>
              <a:gd name="connsiteX32" fmla="*/ 41091 w 2456709"/>
              <a:gd name="connsiteY32" fmla="*/ 1503005 h 2147815"/>
              <a:gd name="connsiteX33" fmla="*/ 73994 w 2456709"/>
              <a:gd name="connsiteY33" fmla="*/ 1575361 h 2147815"/>
              <a:gd name="connsiteX34" fmla="*/ 132030 w 2456709"/>
              <a:gd name="connsiteY34" fmla="*/ 1631293 h 2147815"/>
              <a:gd name="connsiteX35" fmla="*/ 273712 w 2456709"/>
              <a:gd name="connsiteY35" fmla="*/ 1741935 h 2147815"/>
              <a:gd name="connsiteX36" fmla="*/ 280648 w 2456709"/>
              <a:gd name="connsiteY36" fmla="*/ 1944801 h 2147815"/>
              <a:gd name="connsiteX37" fmla="*/ 371006 w 2456709"/>
              <a:gd name="connsiteY37" fmla="*/ 1983565 h 2147815"/>
              <a:gd name="connsiteX38" fmla="*/ 464779 w 2456709"/>
              <a:gd name="connsiteY38" fmla="*/ 2027684 h 2147815"/>
              <a:gd name="connsiteX39" fmla="*/ 746098 w 2456709"/>
              <a:gd name="connsiteY39" fmla="*/ 2074878 h 2147815"/>
              <a:gd name="connsiteX40" fmla="*/ 951067 w 2456709"/>
              <a:gd name="connsiteY40" fmla="*/ 2005998 h 2147815"/>
              <a:gd name="connsiteX41" fmla="*/ 956794 w 2456709"/>
              <a:gd name="connsiteY41" fmla="*/ 2137120 h 2147815"/>
              <a:gd name="connsiteX42" fmla="*/ 2191985 w 2456709"/>
              <a:gd name="connsiteY42" fmla="*/ 2139983 h 2147815"/>
              <a:gd name="connsiteX43" fmla="*/ 2202531 w 2456709"/>
              <a:gd name="connsiteY43" fmla="*/ 2017901 h 2147815"/>
              <a:gd name="connsiteX44" fmla="*/ 2281195 w 2456709"/>
              <a:gd name="connsiteY44" fmla="*/ 2082992 h 2147815"/>
              <a:gd name="connsiteX45" fmla="*/ 2415672 w 2456709"/>
              <a:gd name="connsiteY45" fmla="*/ 2147815 h 2147815"/>
              <a:gd name="connsiteX46" fmla="*/ 2456709 w 2456709"/>
              <a:gd name="connsiteY46" fmla="*/ 1865755 h 2147815"/>
              <a:gd name="connsiteX47" fmla="*/ 2456709 w 2456709"/>
              <a:gd name="connsiteY47" fmla="*/ 1684641 h 2147815"/>
              <a:gd name="connsiteX48" fmla="*/ 2453749 w 2456709"/>
              <a:gd name="connsiteY48" fmla="*/ 1508485 h 2147815"/>
              <a:gd name="connsiteX49" fmla="*/ 2440223 w 2456709"/>
              <a:gd name="connsiteY49" fmla="*/ 1390737 h 2147815"/>
              <a:gd name="connsiteX50" fmla="*/ 2375729 w 2456709"/>
              <a:gd name="connsiteY50" fmla="*/ 1183801 h 2147815"/>
              <a:gd name="connsiteX51" fmla="*/ 2342855 w 2456709"/>
              <a:gd name="connsiteY51" fmla="*/ 1049949 h 2147815"/>
              <a:gd name="connsiteX52" fmla="*/ 2216849 w 2456709"/>
              <a:gd name="connsiteY52" fmla="*/ 909625 h 2147815"/>
              <a:gd name="connsiteX53" fmla="*/ 1996340 w 2456709"/>
              <a:gd name="connsiteY53" fmla="*/ 846622 h 2147815"/>
              <a:gd name="connsiteX54" fmla="*/ 1873198 w 2456709"/>
              <a:gd name="connsiteY54" fmla="*/ 806530 h 2147815"/>
              <a:gd name="connsiteX55" fmla="*/ 1744478 w 2456709"/>
              <a:gd name="connsiteY55" fmla="*/ 695291 h 2147815"/>
              <a:gd name="connsiteX56" fmla="*/ 1764076 w 2456709"/>
              <a:gd name="connsiteY56" fmla="*/ 584498 h 2147815"/>
              <a:gd name="connsiteX57" fmla="*/ 1790641 w 2456709"/>
              <a:gd name="connsiteY57" fmla="*/ 540901 h 2147815"/>
              <a:gd name="connsiteX58" fmla="*/ 1821203 w 2456709"/>
              <a:gd name="connsiteY58" fmla="*/ 408317 h 2147815"/>
              <a:gd name="connsiteX59" fmla="*/ 1812227 w 2456709"/>
              <a:gd name="connsiteY59" fmla="*/ 159443 h 2147815"/>
              <a:gd name="connsiteX60" fmla="*/ 1545748 w 2456709"/>
              <a:gd name="connsiteY60" fmla="*/ 613 h 2147815"/>
              <a:gd name="connsiteX0" fmla="*/ 1383346 w 2456709"/>
              <a:gd name="connsiteY0" fmla="*/ 807021 h 2147815"/>
              <a:gd name="connsiteX1" fmla="*/ 1515914 w 2456709"/>
              <a:gd name="connsiteY1" fmla="*/ 966706 h 2147815"/>
              <a:gd name="connsiteX2" fmla="*/ 1484278 w 2456709"/>
              <a:gd name="connsiteY2" fmla="*/ 999848 h 2147815"/>
              <a:gd name="connsiteX3" fmla="*/ 1565627 w 2456709"/>
              <a:gd name="connsiteY3" fmla="*/ 1082703 h 2147815"/>
              <a:gd name="connsiteX4" fmla="*/ 1514407 w 2456709"/>
              <a:gd name="connsiteY4" fmla="*/ 1221297 h 2147815"/>
              <a:gd name="connsiteX5" fmla="*/ 1478252 w 2456709"/>
              <a:gd name="connsiteY5" fmla="*/ 1358385 h 2147815"/>
              <a:gd name="connsiteX6" fmla="*/ 1383346 w 2456709"/>
              <a:gd name="connsiteY6" fmla="*/ 807021 h 2147815"/>
              <a:gd name="connsiteX7" fmla="*/ 1761468 w 2456709"/>
              <a:gd name="connsiteY7" fmla="*/ 743750 h 2147815"/>
              <a:gd name="connsiteX8" fmla="*/ 1687651 w 2456709"/>
              <a:gd name="connsiteY8" fmla="*/ 1423162 h 2147815"/>
              <a:gd name="connsiteX9" fmla="*/ 1680119 w 2456709"/>
              <a:gd name="connsiteY9" fmla="*/ 1191168 h 2147815"/>
              <a:gd name="connsiteX10" fmla="*/ 1633419 w 2456709"/>
              <a:gd name="connsiteY10" fmla="*/ 1075171 h 2147815"/>
              <a:gd name="connsiteX11" fmla="*/ 1662042 w 2456709"/>
              <a:gd name="connsiteY11" fmla="*/ 984784 h 2147815"/>
              <a:gd name="connsiteX12" fmla="*/ 1625887 w 2456709"/>
              <a:gd name="connsiteY12" fmla="*/ 957667 h 2147815"/>
              <a:gd name="connsiteX13" fmla="*/ 1761468 w 2456709"/>
              <a:gd name="connsiteY13" fmla="*/ 743750 h 2147815"/>
              <a:gd name="connsiteX14" fmla="*/ 1545748 w 2456709"/>
              <a:gd name="connsiteY14" fmla="*/ 613 h 2147815"/>
              <a:gd name="connsiteX15" fmla="*/ 1274671 w 2456709"/>
              <a:gd name="connsiteY15" fmla="*/ 379829 h 2147815"/>
              <a:gd name="connsiteX16" fmla="*/ 1297433 w 2456709"/>
              <a:gd name="connsiteY16" fmla="*/ 552863 h 2147815"/>
              <a:gd name="connsiteX17" fmla="*/ 1346415 w 2456709"/>
              <a:gd name="connsiteY17" fmla="*/ 595059 h 2147815"/>
              <a:gd name="connsiteX18" fmla="*/ 1367372 w 2456709"/>
              <a:gd name="connsiteY18" fmla="*/ 752432 h 2147815"/>
              <a:gd name="connsiteX19" fmla="*/ 1274686 w 2456709"/>
              <a:gd name="connsiteY19" fmla="*/ 869532 h 2147815"/>
              <a:gd name="connsiteX20" fmla="*/ 959345 w 2456709"/>
              <a:gd name="connsiteY20" fmla="*/ 1000520 h 2147815"/>
              <a:gd name="connsiteX21" fmla="*/ 838918 w 2456709"/>
              <a:gd name="connsiteY21" fmla="*/ 1316294 h 2147815"/>
              <a:gd name="connsiteX22" fmla="*/ 850387 w 2456709"/>
              <a:gd name="connsiteY22" fmla="*/ 1389231 h 2147815"/>
              <a:gd name="connsiteX23" fmla="*/ 741400 w 2456709"/>
              <a:gd name="connsiteY23" fmla="*/ 1570558 h 2147815"/>
              <a:gd name="connsiteX24" fmla="*/ 697265 w 2456709"/>
              <a:gd name="connsiteY24" fmla="*/ 1680275 h 2147815"/>
              <a:gd name="connsiteX25" fmla="*/ 563833 w 2456709"/>
              <a:gd name="connsiteY25" fmla="*/ 1671728 h 2147815"/>
              <a:gd name="connsiteX26" fmla="*/ 366099 w 2456709"/>
              <a:gd name="connsiteY26" fmla="*/ 1578836 h 2147815"/>
              <a:gd name="connsiteX27" fmla="*/ 318787 w 2456709"/>
              <a:gd name="connsiteY27" fmla="*/ 1453889 h 2147815"/>
              <a:gd name="connsiteX28" fmla="*/ 204385 w 2456709"/>
              <a:gd name="connsiteY28" fmla="*/ 1217853 h 2147815"/>
              <a:gd name="connsiteX29" fmla="*/ 191722 w 2456709"/>
              <a:gd name="connsiteY29" fmla="*/ 1409725 h 2147815"/>
              <a:gd name="connsiteX30" fmla="*/ 7382 w 2456709"/>
              <a:gd name="connsiteY30" fmla="*/ 1338578 h 2147815"/>
              <a:gd name="connsiteX31" fmla="*/ 17480 w 2456709"/>
              <a:gd name="connsiteY31" fmla="*/ 1406115 h 2147815"/>
              <a:gd name="connsiteX32" fmla="*/ 41091 w 2456709"/>
              <a:gd name="connsiteY32" fmla="*/ 1503005 h 2147815"/>
              <a:gd name="connsiteX33" fmla="*/ 73994 w 2456709"/>
              <a:gd name="connsiteY33" fmla="*/ 1575361 h 2147815"/>
              <a:gd name="connsiteX34" fmla="*/ 132030 w 2456709"/>
              <a:gd name="connsiteY34" fmla="*/ 1631293 h 2147815"/>
              <a:gd name="connsiteX35" fmla="*/ 273712 w 2456709"/>
              <a:gd name="connsiteY35" fmla="*/ 1741935 h 2147815"/>
              <a:gd name="connsiteX36" fmla="*/ 280648 w 2456709"/>
              <a:gd name="connsiteY36" fmla="*/ 1944801 h 2147815"/>
              <a:gd name="connsiteX37" fmla="*/ 371006 w 2456709"/>
              <a:gd name="connsiteY37" fmla="*/ 1983565 h 2147815"/>
              <a:gd name="connsiteX38" fmla="*/ 464779 w 2456709"/>
              <a:gd name="connsiteY38" fmla="*/ 2027684 h 2147815"/>
              <a:gd name="connsiteX39" fmla="*/ 746098 w 2456709"/>
              <a:gd name="connsiteY39" fmla="*/ 2074878 h 2147815"/>
              <a:gd name="connsiteX40" fmla="*/ 951067 w 2456709"/>
              <a:gd name="connsiteY40" fmla="*/ 2005998 h 2147815"/>
              <a:gd name="connsiteX41" fmla="*/ 956794 w 2456709"/>
              <a:gd name="connsiteY41" fmla="*/ 2137120 h 2147815"/>
              <a:gd name="connsiteX42" fmla="*/ 2191985 w 2456709"/>
              <a:gd name="connsiteY42" fmla="*/ 2139983 h 2147815"/>
              <a:gd name="connsiteX43" fmla="*/ 2281195 w 2456709"/>
              <a:gd name="connsiteY43" fmla="*/ 2082992 h 2147815"/>
              <a:gd name="connsiteX44" fmla="*/ 2415672 w 2456709"/>
              <a:gd name="connsiteY44" fmla="*/ 2147815 h 2147815"/>
              <a:gd name="connsiteX45" fmla="*/ 2456709 w 2456709"/>
              <a:gd name="connsiteY45" fmla="*/ 1865755 h 2147815"/>
              <a:gd name="connsiteX46" fmla="*/ 2456709 w 2456709"/>
              <a:gd name="connsiteY46" fmla="*/ 1684641 h 2147815"/>
              <a:gd name="connsiteX47" fmla="*/ 2453749 w 2456709"/>
              <a:gd name="connsiteY47" fmla="*/ 1508485 h 2147815"/>
              <a:gd name="connsiteX48" fmla="*/ 2440223 w 2456709"/>
              <a:gd name="connsiteY48" fmla="*/ 1390737 h 2147815"/>
              <a:gd name="connsiteX49" fmla="*/ 2375729 w 2456709"/>
              <a:gd name="connsiteY49" fmla="*/ 1183801 h 2147815"/>
              <a:gd name="connsiteX50" fmla="*/ 2342855 w 2456709"/>
              <a:gd name="connsiteY50" fmla="*/ 1049949 h 2147815"/>
              <a:gd name="connsiteX51" fmla="*/ 2216849 w 2456709"/>
              <a:gd name="connsiteY51" fmla="*/ 909625 h 2147815"/>
              <a:gd name="connsiteX52" fmla="*/ 1996340 w 2456709"/>
              <a:gd name="connsiteY52" fmla="*/ 846622 h 2147815"/>
              <a:gd name="connsiteX53" fmla="*/ 1873198 w 2456709"/>
              <a:gd name="connsiteY53" fmla="*/ 806530 h 2147815"/>
              <a:gd name="connsiteX54" fmla="*/ 1744478 w 2456709"/>
              <a:gd name="connsiteY54" fmla="*/ 695291 h 2147815"/>
              <a:gd name="connsiteX55" fmla="*/ 1764076 w 2456709"/>
              <a:gd name="connsiteY55" fmla="*/ 584498 h 2147815"/>
              <a:gd name="connsiteX56" fmla="*/ 1790641 w 2456709"/>
              <a:gd name="connsiteY56" fmla="*/ 540901 h 2147815"/>
              <a:gd name="connsiteX57" fmla="*/ 1821203 w 2456709"/>
              <a:gd name="connsiteY57" fmla="*/ 408317 h 2147815"/>
              <a:gd name="connsiteX58" fmla="*/ 1812227 w 2456709"/>
              <a:gd name="connsiteY58" fmla="*/ 159443 h 2147815"/>
              <a:gd name="connsiteX59" fmla="*/ 1545748 w 2456709"/>
              <a:gd name="connsiteY59" fmla="*/ 613 h 2147815"/>
              <a:gd name="connsiteX0" fmla="*/ 1383346 w 2456709"/>
              <a:gd name="connsiteY0" fmla="*/ 807021 h 2166619"/>
              <a:gd name="connsiteX1" fmla="*/ 1515914 w 2456709"/>
              <a:gd name="connsiteY1" fmla="*/ 966706 h 2166619"/>
              <a:gd name="connsiteX2" fmla="*/ 1484278 w 2456709"/>
              <a:gd name="connsiteY2" fmla="*/ 999848 h 2166619"/>
              <a:gd name="connsiteX3" fmla="*/ 1565627 w 2456709"/>
              <a:gd name="connsiteY3" fmla="*/ 1082703 h 2166619"/>
              <a:gd name="connsiteX4" fmla="*/ 1514407 w 2456709"/>
              <a:gd name="connsiteY4" fmla="*/ 1221297 h 2166619"/>
              <a:gd name="connsiteX5" fmla="*/ 1478252 w 2456709"/>
              <a:gd name="connsiteY5" fmla="*/ 1358385 h 2166619"/>
              <a:gd name="connsiteX6" fmla="*/ 1383346 w 2456709"/>
              <a:gd name="connsiteY6" fmla="*/ 807021 h 2166619"/>
              <a:gd name="connsiteX7" fmla="*/ 1761468 w 2456709"/>
              <a:gd name="connsiteY7" fmla="*/ 743750 h 2166619"/>
              <a:gd name="connsiteX8" fmla="*/ 1687651 w 2456709"/>
              <a:gd name="connsiteY8" fmla="*/ 1423162 h 2166619"/>
              <a:gd name="connsiteX9" fmla="*/ 1680119 w 2456709"/>
              <a:gd name="connsiteY9" fmla="*/ 1191168 h 2166619"/>
              <a:gd name="connsiteX10" fmla="*/ 1633419 w 2456709"/>
              <a:gd name="connsiteY10" fmla="*/ 1075171 h 2166619"/>
              <a:gd name="connsiteX11" fmla="*/ 1662042 w 2456709"/>
              <a:gd name="connsiteY11" fmla="*/ 984784 h 2166619"/>
              <a:gd name="connsiteX12" fmla="*/ 1625887 w 2456709"/>
              <a:gd name="connsiteY12" fmla="*/ 957667 h 2166619"/>
              <a:gd name="connsiteX13" fmla="*/ 1761468 w 2456709"/>
              <a:gd name="connsiteY13" fmla="*/ 743750 h 2166619"/>
              <a:gd name="connsiteX14" fmla="*/ 1545748 w 2456709"/>
              <a:gd name="connsiteY14" fmla="*/ 613 h 2166619"/>
              <a:gd name="connsiteX15" fmla="*/ 1274671 w 2456709"/>
              <a:gd name="connsiteY15" fmla="*/ 379829 h 2166619"/>
              <a:gd name="connsiteX16" fmla="*/ 1297433 w 2456709"/>
              <a:gd name="connsiteY16" fmla="*/ 552863 h 2166619"/>
              <a:gd name="connsiteX17" fmla="*/ 1346415 w 2456709"/>
              <a:gd name="connsiteY17" fmla="*/ 595059 h 2166619"/>
              <a:gd name="connsiteX18" fmla="*/ 1367372 w 2456709"/>
              <a:gd name="connsiteY18" fmla="*/ 752432 h 2166619"/>
              <a:gd name="connsiteX19" fmla="*/ 1274686 w 2456709"/>
              <a:gd name="connsiteY19" fmla="*/ 869532 h 2166619"/>
              <a:gd name="connsiteX20" fmla="*/ 959345 w 2456709"/>
              <a:gd name="connsiteY20" fmla="*/ 1000520 h 2166619"/>
              <a:gd name="connsiteX21" fmla="*/ 838918 w 2456709"/>
              <a:gd name="connsiteY21" fmla="*/ 1316294 h 2166619"/>
              <a:gd name="connsiteX22" fmla="*/ 850387 w 2456709"/>
              <a:gd name="connsiteY22" fmla="*/ 1389231 h 2166619"/>
              <a:gd name="connsiteX23" fmla="*/ 741400 w 2456709"/>
              <a:gd name="connsiteY23" fmla="*/ 1570558 h 2166619"/>
              <a:gd name="connsiteX24" fmla="*/ 697265 w 2456709"/>
              <a:gd name="connsiteY24" fmla="*/ 1680275 h 2166619"/>
              <a:gd name="connsiteX25" fmla="*/ 563833 w 2456709"/>
              <a:gd name="connsiteY25" fmla="*/ 1671728 h 2166619"/>
              <a:gd name="connsiteX26" fmla="*/ 366099 w 2456709"/>
              <a:gd name="connsiteY26" fmla="*/ 1578836 h 2166619"/>
              <a:gd name="connsiteX27" fmla="*/ 318787 w 2456709"/>
              <a:gd name="connsiteY27" fmla="*/ 1453889 h 2166619"/>
              <a:gd name="connsiteX28" fmla="*/ 204385 w 2456709"/>
              <a:gd name="connsiteY28" fmla="*/ 1217853 h 2166619"/>
              <a:gd name="connsiteX29" fmla="*/ 191722 w 2456709"/>
              <a:gd name="connsiteY29" fmla="*/ 1409725 h 2166619"/>
              <a:gd name="connsiteX30" fmla="*/ 7382 w 2456709"/>
              <a:gd name="connsiteY30" fmla="*/ 1338578 h 2166619"/>
              <a:gd name="connsiteX31" fmla="*/ 17480 w 2456709"/>
              <a:gd name="connsiteY31" fmla="*/ 1406115 h 2166619"/>
              <a:gd name="connsiteX32" fmla="*/ 41091 w 2456709"/>
              <a:gd name="connsiteY32" fmla="*/ 1503005 h 2166619"/>
              <a:gd name="connsiteX33" fmla="*/ 73994 w 2456709"/>
              <a:gd name="connsiteY33" fmla="*/ 1575361 h 2166619"/>
              <a:gd name="connsiteX34" fmla="*/ 132030 w 2456709"/>
              <a:gd name="connsiteY34" fmla="*/ 1631293 h 2166619"/>
              <a:gd name="connsiteX35" fmla="*/ 273712 w 2456709"/>
              <a:gd name="connsiteY35" fmla="*/ 1741935 h 2166619"/>
              <a:gd name="connsiteX36" fmla="*/ 280648 w 2456709"/>
              <a:gd name="connsiteY36" fmla="*/ 1944801 h 2166619"/>
              <a:gd name="connsiteX37" fmla="*/ 371006 w 2456709"/>
              <a:gd name="connsiteY37" fmla="*/ 1983565 h 2166619"/>
              <a:gd name="connsiteX38" fmla="*/ 464779 w 2456709"/>
              <a:gd name="connsiteY38" fmla="*/ 2027684 h 2166619"/>
              <a:gd name="connsiteX39" fmla="*/ 746098 w 2456709"/>
              <a:gd name="connsiteY39" fmla="*/ 2074878 h 2166619"/>
              <a:gd name="connsiteX40" fmla="*/ 951067 w 2456709"/>
              <a:gd name="connsiteY40" fmla="*/ 2005998 h 2166619"/>
              <a:gd name="connsiteX41" fmla="*/ 956794 w 2456709"/>
              <a:gd name="connsiteY41" fmla="*/ 2137120 h 2166619"/>
              <a:gd name="connsiteX42" fmla="*/ 2191985 w 2456709"/>
              <a:gd name="connsiteY42" fmla="*/ 2139983 h 2166619"/>
              <a:gd name="connsiteX43" fmla="*/ 2415672 w 2456709"/>
              <a:gd name="connsiteY43" fmla="*/ 2147815 h 2166619"/>
              <a:gd name="connsiteX44" fmla="*/ 2456709 w 2456709"/>
              <a:gd name="connsiteY44" fmla="*/ 1865755 h 2166619"/>
              <a:gd name="connsiteX45" fmla="*/ 2456709 w 2456709"/>
              <a:gd name="connsiteY45" fmla="*/ 1684641 h 2166619"/>
              <a:gd name="connsiteX46" fmla="*/ 2453749 w 2456709"/>
              <a:gd name="connsiteY46" fmla="*/ 1508485 h 2166619"/>
              <a:gd name="connsiteX47" fmla="*/ 2440223 w 2456709"/>
              <a:gd name="connsiteY47" fmla="*/ 1390737 h 2166619"/>
              <a:gd name="connsiteX48" fmla="*/ 2375729 w 2456709"/>
              <a:gd name="connsiteY48" fmla="*/ 1183801 h 2166619"/>
              <a:gd name="connsiteX49" fmla="*/ 2342855 w 2456709"/>
              <a:gd name="connsiteY49" fmla="*/ 1049949 h 2166619"/>
              <a:gd name="connsiteX50" fmla="*/ 2216849 w 2456709"/>
              <a:gd name="connsiteY50" fmla="*/ 909625 h 2166619"/>
              <a:gd name="connsiteX51" fmla="*/ 1996340 w 2456709"/>
              <a:gd name="connsiteY51" fmla="*/ 846622 h 2166619"/>
              <a:gd name="connsiteX52" fmla="*/ 1873198 w 2456709"/>
              <a:gd name="connsiteY52" fmla="*/ 806530 h 2166619"/>
              <a:gd name="connsiteX53" fmla="*/ 1744478 w 2456709"/>
              <a:gd name="connsiteY53" fmla="*/ 695291 h 2166619"/>
              <a:gd name="connsiteX54" fmla="*/ 1764076 w 2456709"/>
              <a:gd name="connsiteY54" fmla="*/ 584498 h 2166619"/>
              <a:gd name="connsiteX55" fmla="*/ 1790641 w 2456709"/>
              <a:gd name="connsiteY55" fmla="*/ 540901 h 2166619"/>
              <a:gd name="connsiteX56" fmla="*/ 1821203 w 2456709"/>
              <a:gd name="connsiteY56" fmla="*/ 408317 h 2166619"/>
              <a:gd name="connsiteX57" fmla="*/ 1812227 w 2456709"/>
              <a:gd name="connsiteY57" fmla="*/ 159443 h 2166619"/>
              <a:gd name="connsiteX58" fmla="*/ 1545748 w 2456709"/>
              <a:gd name="connsiteY58" fmla="*/ 613 h 2166619"/>
              <a:gd name="connsiteX0" fmla="*/ 1383346 w 2456709"/>
              <a:gd name="connsiteY0" fmla="*/ 807021 h 2166619"/>
              <a:gd name="connsiteX1" fmla="*/ 1515914 w 2456709"/>
              <a:gd name="connsiteY1" fmla="*/ 966706 h 2166619"/>
              <a:gd name="connsiteX2" fmla="*/ 1484278 w 2456709"/>
              <a:gd name="connsiteY2" fmla="*/ 999848 h 2166619"/>
              <a:gd name="connsiteX3" fmla="*/ 1565627 w 2456709"/>
              <a:gd name="connsiteY3" fmla="*/ 1082703 h 2166619"/>
              <a:gd name="connsiteX4" fmla="*/ 1514407 w 2456709"/>
              <a:gd name="connsiteY4" fmla="*/ 1221297 h 2166619"/>
              <a:gd name="connsiteX5" fmla="*/ 1478252 w 2456709"/>
              <a:gd name="connsiteY5" fmla="*/ 1358385 h 2166619"/>
              <a:gd name="connsiteX6" fmla="*/ 1383346 w 2456709"/>
              <a:gd name="connsiteY6" fmla="*/ 807021 h 2166619"/>
              <a:gd name="connsiteX7" fmla="*/ 1761468 w 2456709"/>
              <a:gd name="connsiteY7" fmla="*/ 743750 h 2166619"/>
              <a:gd name="connsiteX8" fmla="*/ 1687651 w 2456709"/>
              <a:gd name="connsiteY8" fmla="*/ 1423162 h 2166619"/>
              <a:gd name="connsiteX9" fmla="*/ 1680119 w 2456709"/>
              <a:gd name="connsiteY9" fmla="*/ 1191168 h 2166619"/>
              <a:gd name="connsiteX10" fmla="*/ 1633419 w 2456709"/>
              <a:gd name="connsiteY10" fmla="*/ 1075171 h 2166619"/>
              <a:gd name="connsiteX11" fmla="*/ 1662042 w 2456709"/>
              <a:gd name="connsiteY11" fmla="*/ 984784 h 2166619"/>
              <a:gd name="connsiteX12" fmla="*/ 1625887 w 2456709"/>
              <a:gd name="connsiteY12" fmla="*/ 957667 h 2166619"/>
              <a:gd name="connsiteX13" fmla="*/ 1761468 w 2456709"/>
              <a:gd name="connsiteY13" fmla="*/ 743750 h 2166619"/>
              <a:gd name="connsiteX14" fmla="*/ 1545748 w 2456709"/>
              <a:gd name="connsiteY14" fmla="*/ 613 h 2166619"/>
              <a:gd name="connsiteX15" fmla="*/ 1274671 w 2456709"/>
              <a:gd name="connsiteY15" fmla="*/ 379829 h 2166619"/>
              <a:gd name="connsiteX16" fmla="*/ 1297433 w 2456709"/>
              <a:gd name="connsiteY16" fmla="*/ 552863 h 2166619"/>
              <a:gd name="connsiteX17" fmla="*/ 1346415 w 2456709"/>
              <a:gd name="connsiteY17" fmla="*/ 595059 h 2166619"/>
              <a:gd name="connsiteX18" fmla="*/ 1367372 w 2456709"/>
              <a:gd name="connsiteY18" fmla="*/ 752432 h 2166619"/>
              <a:gd name="connsiteX19" fmla="*/ 1274686 w 2456709"/>
              <a:gd name="connsiteY19" fmla="*/ 869532 h 2166619"/>
              <a:gd name="connsiteX20" fmla="*/ 959345 w 2456709"/>
              <a:gd name="connsiteY20" fmla="*/ 1000520 h 2166619"/>
              <a:gd name="connsiteX21" fmla="*/ 838918 w 2456709"/>
              <a:gd name="connsiteY21" fmla="*/ 1316294 h 2166619"/>
              <a:gd name="connsiteX22" fmla="*/ 850387 w 2456709"/>
              <a:gd name="connsiteY22" fmla="*/ 1389231 h 2166619"/>
              <a:gd name="connsiteX23" fmla="*/ 741400 w 2456709"/>
              <a:gd name="connsiteY23" fmla="*/ 1570558 h 2166619"/>
              <a:gd name="connsiteX24" fmla="*/ 697265 w 2456709"/>
              <a:gd name="connsiteY24" fmla="*/ 1680275 h 2166619"/>
              <a:gd name="connsiteX25" fmla="*/ 563833 w 2456709"/>
              <a:gd name="connsiteY25" fmla="*/ 1671728 h 2166619"/>
              <a:gd name="connsiteX26" fmla="*/ 366099 w 2456709"/>
              <a:gd name="connsiteY26" fmla="*/ 1578836 h 2166619"/>
              <a:gd name="connsiteX27" fmla="*/ 318787 w 2456709"/>
              <a:gd name="connsiteY27" fmla="*/ 1453889 h 2166619"/>
              <a:gd name="connsiteX28" fmla="*/ 204385 w 2456709"/>
              <a:gd name="connsiteY28" fmla="*/ 1217853 h 2166619"/>
              <a:gd name="connsiteX29" fmla="*/ 191722 w 2456709"/>
              <a:gd name="connsiteY29" fmla="*/ 1409725 h 2166619"/>
              <a:gd name="connsiteX30" fmla="*/ 7382 w 2456709"/>
              <a:gd name="connsiteY30" fmla="*/ 1338578 h 2166619"/>
              <a:gd name="connsiteX31" fmla="*/ 17480 w 2456709"/>
              <a:gd name="connsiteY31" fmla="*/ 1406115 h 2166619"/>
              <a:gd name="connsiteX32" fmla="*/ 41091 w 2456709"/>
              <a:gd name="connsiteY32" fmla="*/ 1503005 h 2166619"/>
              <a:gd name="connsiteX33" fmla="*/ 73994 w 2456709"/>
              <a:gd name="connsiteY33" fmla="*/ 1575361 h 2166619"/>
              <a:gd name="connsiteX34" fmla="*/ 132030 w 2456709"/>
              <a:gd name="connsiteY34" fmla="*/ 1631293 h 2166619"/>
              <a:gd name="connsiteX35" fmla="*/ 273712 w 2456709"/>
              <a:gd name="connsiteY35" fmla="*/ 1741935 h 2166619"/>
              <a:gd name="connsiteX36" fmla="*/ 280648 w 2456709"/>
              <a:gd name="connsiteY36" fmla="*/ 1944801 h 2166619"/>
              <a:gd name="connsiteX37" fmla="*/ 371006 w 2456709"/>
              <a:gd name="connsiteY37" fmla="*/ 1983565 h 2166619"/>
              <a:gd name="connsiteX38" fmla="*/ 464779 w 2456709"/>
              <a:gd name="connsiteY38" fmla="*/ 2027684 h 2166619"/>
              <a:gd name="connsiteX39" fmla="*/ 746098 w 2456709"/>
              <a:gd name="connsiteY39" fmla="*/ 2074878 h 2166619"/>
              <a:gd name="connsiteX40" fmla="*/ 951067 w 2456709"/>
              <a:gd name="connsiteY40" fmla="*/ 2005998 h 2166619"/>
              <a:gd name="connsiteX41" fmla="*/ 956794 w 2456709"/>
              <a:gd name="connsiteY41" fmla="*/ 2137120 h 2166619"/>
              <a:gd name="connsiteX42" fmla="*/ 2191985 w 2456709"/>
              <a:gd name="connsiteY42" fmla="*/ 2139983 h 2166619"/>
              <a:gd name="connsiteX43" fmla="*/ 2415672 w 2456709"/>
              <a:gd name="connsiteY43" fmla="*/ 2147815 h 2166619"/>
              <a:gd name="connsiteX44" fmla="*/ 2456709 w 2456709"/>
              <a:gd name="connsiteY44" fmla="*/ 1865755 h 2166619"/>
              <a:gd name="connsiteX45" fmla="*/ 2456709 w 2456709"/>
              <a:gd name="connsiteY45" fmla="*/ 1684641 h 2166619"/>
              <a:gd name="connsiteX46" fmla="*/ 2453749 w 2456709"/>
              <a:gd name="connsiteY46" fmla="*/ 1508485 h 2166619"/>
              <a:gd name="connsiteX47" fmla="*/ 2440223 w 2456709"/>
              <a:gd name="connsiteY47" fmla="*/ 1390737 h 2166619"/>
              <a:gd name="connsiteX48" fmla="*/ 2375729 w 2456709"/>
              <a:gd name="connsiteY48" fmla="*/ 1183801 h 2166619"/>
              <a:gd name="connsiteX49" fmla="*/ 2342855 w 2456709"/>
              <a:gd name="connsiteY49" fmla="*/ 1049949 h 2166619"/>
              <a:gd name="connsiteX50" fmla="*/ 2216849 w 2456709"/>
              <a:gd name="connsiteY50" fmla="*/ 909625 h 2166619"/>
              <a:gd name="connsiteX51" fmla="*/ 1996340 w 2456709"/>
              <a:gd name="connsiteY51" fmla="*/ 846622 h 2166619"/>
              <a:gd name="connsiteX52" fmla="*/ 1873198 w 2456709"/>
              <a:gd name="connsiteY52" fmla="*/ 806530 h 2166619"/>
              <a:gd name="connsiteX53" fmla="*/ 1744478 w 2456709"/>
              <a:gd name="connsiteY53" fmla="*/ 695291 h 2166619"/>
              <a:gd name="connsiteX54" fmla="*/ 1764076 w 2456709"/>
              <a:gd name="connsiteY54" fmla="*/ 584498 h 2166619"/>
              <a:gd name="connsiteX55" fmla="*/ 1790641 w 2456709"/>
              <a:gd name="connsiteY55" fmla="*/ 540901 h 2166619"/>
              <a:gd name="connsiteX56" fmla="*/ 1821203 w 2456709"/>
              <a:gd name="connsiteY56" fmla="*/ 408317 h 2166619"/>
              <a:gd name="connsiteX57" fmla="*/ 1812227 w 2456709"/>
              <a:gd name="connsiteY57" fmla="*/ 159443 h 2166619"/>
              <a:gd name="connsiteX58" fmla="*/ 1545748 w 2456709"/>
              <a:gd name="connsiteY58" fmla="*/ 613 h 2166619"/>
              <a:gd name="connsiteX0" fmla="*/ 1383346 w 2456709"/>
              <a:gd name="connsiteY0" fmla="*/ 807021 h 2139983"/>
              <a:gd name="connsiteX1" fmla="*/ 1515914 w 2456709"/>
              <a:gd name="connsiteY1" fmla="*/ 966706 h 2139983"/>
              <a:gd name="connsiteX2" fmla="*/ 1484278 w 2456709"/>
              <a:gd name="connsiteY2" fmla="*/ 999848 h 2139983"/>
              <a:gd name="connsiteX3" fmla="*/ 1565627 w 2456709"/>
              <a:gd name="connsiteY3" fmla="*/ 1082703 h 2139983"/>
              <a:gd name="connsiteX4" fmla="*/ 1514407 w 2456709"/>
              <a:gd name="connsiteY4" fmla="*/ 1221297 h 2139983"/>
              <a:gd name="connsiteX5" fmla="*/ 1478252 w 2456709"/>
              <a:gd name="connsiteY5" fmla="*/ 1358385 h 2139983"/>
              <a:gd name="connsiteX6" fmla="*/ 1383346 w 2456709"/>
              <a:gd name="connsiteY6" fmla="*/ 807021 h 2139983"/>
              <a:gd name="connsiteX7" fmla="*/ 1761468 w 2456709"/>
              <a:gd name="connsiteY7" fmla="*/ 743750 h 2139983"/>
              <a:gd name="connsiteX8" fmla="*/ 1687651 w 2456709"/>
              <a:gd name="connsiteY8" fmla="*/ 1423162 h 2139983"/>
              <a:gd name="connsiteX9" fmla="*/ 1680119 w 2456709"/>
              <a:gd name="connsiteY9" fmla="*/ 1191168 h 2139983"/>
              <a:gd name="connsiteX10" fmla="*/ 1633419 w 2456709"/>
              <a:gd name="connsiteY10" fmla="*/ 1075171 h 2139983"/>
              <a:gd name="connsiteX11" fmla="*/ 1662042 w 2456709"/>
              <a:gd name="connsiteY11" fmla="*/ 984784 h 2139983"/>
              <a:gd name="connsiteX12" fmla="*/ 1625887 w 2456709"/>
              <a:gd name="connsiteY12" fmla="*/ 957667 h 2139983"/>
              <a:gd name="connsiteX13" fmla="*/ 1761468 w 2456709"/>
              <a:gd name="connsiteY13" fmla="*/ 743750 h 2139983"/>
              <a:gd name="connsiteX14" fmla="*/ 1545748 w 2456709"/>
              <a:gd name="connsiteY14" fmla="*/ 613 h 2139983"/>
              <a:gd name="connsiteX15" fmla="*/ 1274671 w 2456709"/>
              <a:gd name="connsiteY15" fmla="*/ 379829 h 2139983"/>
              <a:gd name="connsiteX16" fmla="*/ 1297433 w 2456709"/>
              <a:gd name="connsiteY16" fmla="*/ 552863 h 2139983"/>
              <a:gd name="connsiteX17" fmla="*/ 1346415 w 2456709"/>
              <a:gd name="connsiteY17" fmla="*/ 595059 h 2139983"/>
              <a:gd name="connsiteX18" fmla="*/ 1367372 w 2456709"/>
              <a:gd name="connsiteY18" fmla="*/ 752432 h 2139983"/>
              <a:gd name="connsiteX19" fmla="*/ 1274686 w 2456709"/>
              <a:gd name="connsiteY19" fmla="*/ 869532 h 2139983"/>
              <a:gd name="connsiteX20" fmla="*/ 959345 w 2456709"/>
              <a:gd name="connsiteY20" fmla="*/ 1000520 h 2139983"/>
              <a:gd name="connsiteX21" fmla="*/ 838918 w 2456709"/>
              <a:gd name="connsiteY21" fmla="*/ 1316294 h 2139983"/>
              <a:gd name="connsiteX22" fmla="*/ 850387 w 2456709"/>
              <a:gd name="connsiteY22" fmla="*/ 1389231 h 2139983"/>
              <a:gd name="connsiteX23" fmla="*/ 741400 w 2456709"/>
              <a:gd name="connsiteY23" fmla="*/ 1570558 h 2139983"/>
              <a:gd name="connsiteX24" fmla="*/ 697265 w 2456709"/>
              <a:gd name="connsiteY24" fmla="*/ 1680275 h 2139983"/>
              <a:gd name="connsiteX25" fmla="*/ 563833 w 2456709"/>
              <a:gd name="connsiteY25" fmla="*/ 1671728 h 2139983"/>
              <a:gd name="connsiteX26" fmla="*/ 366099 w 2456709"/>
              <a:gd name="connsiteY26" fmla="*/ 1578836 h 2139983"/>
              <a:gd name="connsiteX27" fmla="*/ 318787 w 2456709"/>
              <a:gd name="connsiteY27" fmla="*/ 1453889 h 2139983"/>
              <a:gd name="connsiteX28" fmla="*/ 204385 w 2456709"/>
              <a:gd name="connsiteY28" fmla="*/ 1217853 h 2139983"/>
              <a:gd name="connsiteX29" fmla="*/ 191722 w 2456709"/>
              <a:gd name="connsiteY29" fmla="*/ 1409725 h 2139983"/>
              <a:gd name="connsiteX30" fmla="*/ 7382 w 2456709"/>
              <a:gd name="connsiteY30" fmla="*/ 1338578 h 2139983"/>
              <a:gd name="connsiteX31" fmla="*/ 17480 w 2456709"/>
              <a:gd name="connsiteY31" fmla="*/ 1406115 h 2139983"/>
              <a:gd name="connsiteX32" fmla="*/ 41091 w 2456709"/>
              <a:gd name="connsiteY32" fmla="*/ 1503005 h 2139983"/>
              <a:gd name="connsiteX33" fmla="*/ 73994 w 2456709"/>
              <a:gd name="connsiteY33" fmla="*/ 1575361 h 2139983"/>
              <a:gd name="connsiteX34" fmla="*/ 132030 w 2456709"/>
              <a:gd name="connsiteY34" fmla="*/ 1631293 h 2139983"/>
              <a:gd name="connsiteX35" fmla="*/ 273712 w 2456709"/>
              <a:gd name="connsiteY35" fmla="*/ 1741935 h 2139983"/>
              <a:gd name="connsiteX36" fmla="*/ 280648 w 2456709"/>
              <a:gd name="connsiteY36" fmla="*/ 1944801 h 2139983"/>
              <a:gd name="connsiteX37" fmla="*/ 371006 w 2456709"/>
              <a:gd name="connsiteY37" fmla="*/ 1983565 h 2139983"/>
              <a:gd name="connsiteX38" fmla="*/ 464779 w 2456709"/>
              <a:gd name="connsiteY38" fmla="*/ 2027684 h 2139983"/>
              <a:gd name="connsiteX39" fmla="*/ 746098 w 2456709"/>
              <a:gd name="connsiteY39" fmla="*/ 2074878 h 2139983"/>
              <a:gd name="connsiteX40" fmla="*/ 951067 w 2456709"/>
              <a:gd name="connsiteY40" fmla="*/ 2005998 h 2139983"/>
              <a:gd name="connsiteX41" fmla="*/ 956794 w 2456709"/>
              <a:gd name="connsiteY41" fmla="*/ 2137120 h 2139983"/>
              <a:gd name="connsiteX42" fmla="*/ 2191985 w 2456709"/>
              <a:gd name="connsiteY42" fmla="*/ 2139983 h 2139983"/>
              <a:gd name="connsiteX43" fmla="*/ 2456709 w 2456709"/>
              <a:gd name="connsiteY43" fmla="*/ 1865755 h 2139983"/>
              <a:gd name="connsiteX44" fmla="*/ 2456709 w 2456709"/>
              <a:gd name="connsiteY44" fmla="*/ 1684641 h 2139983"/>
              <a:gd name="connsiteX45" fmla="*/ 2453749 w 2456709"/>
              <a:gd name="connsiteY45" fmla="*/ 1508485 h 2139983"/>
              <a:gd name="connsiteX46" fmla="*/ 2440223 w 2456709"/>
              <a:gd name="connsiteY46" fmla="*/ 1390737 h 2139983"/>
              <a:gd name="connsiteX47" fmla="*/ 2375729 w 2456709"/>
              <a:gd name="connsiteY47" fmla="*/ 1183801 h 2139983"/>
              <a:gd name="connsiteX48" fmla="*/ 2342855 w 2456709"/>
              <a:gd name="connsiteY48" fmla="*/ 1049949 h 2139983"/>
              <a:gd name="connsiteX49" fmla="*/ 2216849 w 2456709"/>
              <a:gd name="connsiteY49" fmla="*/ 909625 h 2139983"/>
              <a:gd name="connsiteX50" fmla="*/ 1996340 w 2456709"/>
              <a:gd name="connsiteY50" fmla="*/ 846622 h 2139983"/>
              <a:gd name="connsiteX51" fmla="*/ 1873198 w 2456709"/>
              <a:gd name="connsiteY51" fmla="*/ 806530 h 2139983"/>
              <a:gd name="connsiteX52" fmla="*/ 1744478 w 2456709"/>
              <a:gd name="connsiteY52" fmla="*/ 695291 h 2139983"/>
              <a:gd name="connsiteX53" fmla="*/ 1764076 w 2456709"/>
              <a:gd name="connsiteY53" fmla="*/ 584498 h 2139983"/>
              <a:gd name="connsiteX54" fmla="*/ 1790641 w 2456709"/>
              <a:gd name="connsiteY54" fmla="*/ 540901 h 2139983"/>
              <a:gd name="connsiteX55" fmla="*/ 1821203 w 2456709"/>
              <a:gd name="connsiteY55" fmla="*/ 408317 h 2139983"/>
              <a:gd name="connsiteX56" fmla="*/ 1812227 w 2456709"/>
              <a:gd name="connsiteY56" fmla="*/ 159443 h 2139983"/>
              <a:gd name="connsiteX57" fmla="*/ 1545748 w 2456709"/>
              <a:gd name="connsiteY57" fmla="*/ 613 h 2139983"/>
              <a:gd name="connsiteX0" fmla="*/ 1383346 w 2485504"/>
              <a:gd name="connsiteY0" fmla="*/ 807021 h 2149508"/>
              <a:gd name="connsiteX1" fmla="*/ 1515914 w 2485504"/>
              <a:gd name="connsiteY1" fmla="*/ 966706 h 2149508"/>
              <a:gd name="connsiteX2" fmla="*/ 1484278 w 2485504"/>
              <a:gd name="connsiteY2" fmla="*/ 999848 h 2149508"/>
              <a:gd name="connsiteX3" fmla="*/ 1565627 w 2485504"/>
              <a:gd name="connsiteY3" fmla="*/ 1082703 h 2149508"/>
              <a:gd name="connsiteX4" fmla="*/ 1514407 w 2485504"/>
              <a:gd name="connsiteY4" fmla="*/ 1221297 h 2149508"/>
              <a:gd name="connsiteX5" fmla="*/ 1478252 w 2485504"/>
              <a:gd name="connsiteY5" fmla="*/ 1358385 h 2149508"/>
              <a:gd name="connsiteX6" fmla="*/ 1383346 w 2485504"/>
              <a:gd name="connsiteY6" fmla="*/ 807021 h 2149508"/>
              <a:gd name="connsiteX7" fmla="*/ 1761468 w 2485504"/>
              <a:gd name="connsiteY7" fmla="*/ 743750 h 2149508"/>
              <a:gd name="connsiteX8" fmla="*/ 1687651 w 2485504"/>
              <a:gd name="connsiteY8" fmla="*/ 1423162 h 2149508"/>
              <a:gd name="connsiteX9" fmla="*/ 1680119 w 2485504"/>
              <a:gd name="connsiteY9" fmla="*/ 1191168 h 2149508"/>
              <a:gd name="connsiteX10" fmla="*/ 1633419 w 2485504"/>
              <a:gd name="connsiteY10" fmla="*/ 1075171 h 2149508"/>
              <a:gd name="connsiteX11" fmla="*/ 1662042 w 2485504"/>
              <a:gd name="connsiteY11" fmla="*/ 984784 h 2149508"/>
              <a:gd name="connsiteX12" fmla="*/ 1625887 w 2485504"/>
              <a:gd name="connsiteY12" fmla="*/ 957667 h 2149508"/>
              <a:gd name="connsiteX13" fmla="*/ 1761468 w 2485504"/>
              <a:gd name="connsiteY13" fmla="*/ 743750 h 2149508"/>
              <a:gd name="connsiteX14" fmla="*/ 1545748 w 2485504"/>
              <a:gd name="connsiteY14" fmla="*/ 613 h 2149508"/>
              <a:gd name="connsiteX15" fmla="*/ 1274671 w 2485504"/>
              <a:gd name="connsiteY15" fmla="*/ 379829 h 2149508"/>
              <a:gd name="connsiteX16" fmla="*/ 1297433 w 2485504"/>
              <a:gd name="connsiteY16" fmla="*/ 552863 h 2149508"/>
              <a:gd name="connsiteX17" fmla="*/ 1346415 w 2485504"/>
              <a:gd name="connsiteY17" fmla="*/ 595059 h 2149508"/>
              <a:gd name="connsiteX18" fmla="*/ 1367372 w 2485504"/>
              <a:gd name="connsiteY18" fmla="*/ 752432 h 2149508"/>
              <a:gd name="connsiteX19" fmla="*/ 1274686 w 2485504"/>
              <a:gd name="connsiteY19" fmla="*/ 869532 h 2149508"/>
              <a:gd name="connsiteX20" fmla="*/ 959345 w 2485504"/>
              <a:gd name="connsiteY20" fmla="*/ 1000520 h 2149508"/>
              <a:gd name="connsiteX21" fmla="*/ 838918 w 2485504"/>
              <a:gd name="connsiteY21" fmla="*/ 1316294 h 2149508"/>
              <a:gd name="connsiteX22" fmla="*/ 850387 w 2485504"/>
              <a:gd name="connsiteY22" fmla="*/ 1389231 h 2149508"/>
              <a:gd name="connsiteX23" fmla="*/ 741400 w 2485504"/>
              <a:gd name="connsiteY23" fmla="*/ 1570558 h 2149508"/>
              <a:gd name="connsiteX24" fmla="*/ 697265 w 2485504"/>
              <a:gd name="connsiteY24" fmla="*/ 1680275 h 2149508"/>
              <a:gd name="connsiteX25" fmla="*/ 563833 w 2485504"/>
              <a:gd name="connsiteY25" fmla="*/ 1671728 h 2149508"/>
              <a:gd name="connsiteX26" fmla="*/ 366099 w 2485504"/>
              <a:gd name="connsiteY26" fmla="*/ 1578836 h 2149508"/>
              <a:gd name="connsiteX27" fmla="*/ 318787 w 2485504"/>
              <a:gd name="connsiteY27" fmla="*/ 1453889 h 2149508"/>
              <a:gd name="connsiteX28" fmla="*/ 204385 w 2485504"/>
              <a:gd name="connsiteY28" fmla="*/ 1217853 h 2149508"/>
              <a:gd name="connsiteX29" fmla="*/ 191722 w 2485504"/>
              <a:gd name="connsiteY29" fmla="*/ 1409725 h 2149508"/>
              <a:gd name="connsiteX30" fmla="*/ 7382 w 2485504"/>
              <a:gd name="connsiteY30" fmla="*/ 1338578 h 2149508"/>
              <a:gd name="connsiteX31" fmla="*/ 17480 w 2485504"/>
              <a:gd name="connsiteY31" fmla="*/ 1406115 h 2149508"/>
              <a:gd name="connsiteX32" fmla="*/ 41091 w 2485504"/>
              <a:gd name="connsiteY32" fmla="*/ 1503005 h 2149508"/>
              <a:gd name="connsiteX33" fmla="*/ 73994 w 2485504"/>
              <a:gd name="connsiteY33" fmla="*/ 1575361 h 2149508"/>
              <a:gd name="connsiteX34" fmla="*/ 132030 w 2485504"/>
              <a:gd name="connsiteY34" fmla="*/ 1631293 h 2149508"/>
              <a:gd name="connsiteX35" fmla="*/ 273712 w 2485504"/>
              <a:gd name="connsiteY35" fmla="*/ 1741935 h 2149508"/>
              <a:gd name="connsiteX36" fmla="*/ 280648 w 2485504"/>
              <a:gd name="connsiteY36" fmla="*/ 1944801 h 2149508"/>
              <a:gd name="connsiteX37" fmla="*/ 371006 w 2485504"/>
              <a:gd name="connsiteY37" fmla="*/ 1983565 h 2149508"/>
              <a:gd name="connsiteX38" fmla="*/ 464779 w 2485504"/>
              <a:gd name="connsiteY38" fmla="*/ 2027684 h 2149508"/>
              <a:gd name="connsiteX39" fmla="*/ 746098 w 2485504"/>
              <a:gd name="connsiteY39" fmla="*/ 2074878 h 2149508"/>
              <a:gd name="connsiteX40" fmla="*/ 951067 w 2485504"/>
              <a:gd name="connsiteY40" fmla="*/ 2005998 h 2149508"/>
              <a:gd name="connsiteX41" fmla="*/ 956794 w 2485504"/>
              <a:gd name="connsiteY41" fmla="*/ 2137120 h 2149508"/>
              <a:gd name="connsiteX42" fmla="*/ 2353910 w 2485504"/>
              <a:gd name="connsiteY42" fmla="*/ 2149508 h 2149508"/>
              <a:gd name="connsiteX43" fmla="*/ 2456709 w 2485504"/>
              <a:gd name="connsiteY43" fmla="*/ 1865755 h 2149508"/>
              <a:gd name="connsiteX44" fmla="*/ 2456709 w 2485504"/>
              <a:gd name="connsiteY44" fmla="*/ 1684641 h 2149508"/>
              <a:gd name="connsiteX45" fmla="*/ 2453749 w 2485504"/>
              <a:gd name="connsiteY45" fmla="*/ 1508485 h 2149508"/>
              <a:gd name="connsiteX46" fmla="*/ 2440223 w 2485504"/>
              <a:gd name="connsiteY46" fmla="*/ 1390737 h 2149508"/>
              <a:gd name="connsiteX47" fmla="*/ 2375729 w 2485504"/>
              <a:gd name="connsiteY47" fmla="*/ 1183801 h 2149508"/>
              <a:gd name="connsiteX48" fmla="*/ 2342855 w 2485504"/>
              <a:gd name="connsiteY48" fmla="*/ 1049949 h 2149508"/>
              <a:gd name="connsiteX49" fmla="*/ 2216849 w 2485504"/>
              <a:gd name="connsiteY49" fmla="*/ 909625 h 2149508"/>
              <a:gd name="connsiteX50" fmla="*/ 1996340 w 2485504"/>
              <a:gd name="connsiteY50" fmla="*/ 846622 h 2149508"/>
              <a:gd name="connsiteX51" fmla="*/ 1873198 w 2485504"/>
              <a:gd name="connsiteY51" fmla="*/ 806530 h 2149508"/>
              <a:gd name="connsiteX52" fmla="*/ 1744478 w 2485504"/>
              <a:gd name="connsiteY52" fmla="*/ 695291 h 2149508"/>
              <a:gd name="connsiteX53" fmla="*/ 1764076 w 2485504"/>
              <a:gd name="connsiteY53" fmla="*/ 584498 h 2149508"/>
              <a:gd name="connsiteX54" fmla="*/ 1790641 w 2485504"/>
              <a:gd name="connsiteY54" fmla="*/ 540901 h 2149508"/>
              <a:gd name="connsiteX55" fmla="*/ 1821203 w 2485504"/>
              <a:gd name="connsiteY55" fmla="*/ 408317 h 2149508"/>
              <a:gd name="connsiteX56" fmla="*/ 1812227 w 2485504"/>
              <a:gd name="connsiteY56" fmla="*/ 159443 h 2149508"/>
              <a:gd name="connsiteX57" fmla="*/ 1545748 w 2485504"/>
              <a:gd name="connsiteY57" fmla="*/ 613 h 2149508"/>
              <a:gd name="connsiteX0" fmla="*/ 1383346 w 2504195"/>
              <a:gd name="connsiteY0" fmla="*/ 807021 h 2139983"/>
              <a:gd name="connsiteX1" fmla="*/ 1515914 w 2504195"/>
              <a:gd name="connsiteY1" fmla="*/ 966706 h 2139983"/>
              <a:gd name="connsiteX2" fmla="*/ 1484278 w 2504195"/>
              <a:gd name="connsiteY2" fmla="*/ 999848 h 2139983"/>
              <a:gd name="connsiteX3" fmla="*/ 1565627 w 2504195"/>
              <a:gd name="connsiteY3" fmla="*/ 1082703 h 2139983"/>
              <a:gd name="connsiteX4" fmla="*/ 1514407 w 2504195"/>
              <a:gd name="connsiteY4" fmla="*/ 1221297 h 2139983"/>
              <a:gd name="connsiteX5" fmla="*/ 1478252 w 2504195"/>
              <a:gd name="connsiteY5" fmla="*/ 1358385 h 2139983"/>
              <a:gd name="connsiteX6" fmla="*/ 1383346 w 2504195"/>
              <a:gd name="connsiteY6" fmla="*/ 807021 h 2139983"/>
              <a:gd name="connsiteX7" fmla="*/ 1761468 w 2504195"/>
              <a:gd name="connsiteY7" fmla="*/ 743750 h 2139983"/>
              <a:gd name="connsiteX8" fmla="*/ 1687651 w 2504195"/>
              <a:gd name="connsiteY8" fmla="*/ 1423162 h 2139983"/>
              <a:gd name="connsiteX9" fmla="*/ 1680119 w 2504195"/>
              <a:gd name="connsiteY9" fmla="*/ 1191168 h 2139983"/>
              <a:gd name="connsiteX10" fmla="*/ 1633419 w 2504195"/>
              <a:gd name="connsiteY10" fmla="*/ 1075171 h 2139983"/>
              <a:gd name="connsiteX11" fmla="*/ 1662042 w 2504195"/>
              <a:gd name="connsiteY11" fmla="*/ 984784 h 2139983"/>
              <a:gd name="connsiteX12" fmla="*/ 1625887 w 2504195"/>
              <a:gd name="connsiteY12" fmla="*/ 957667 h 2139983"/>
              <a:gd name="connsiteX13" fmla="*/ 1761468 w 2504195"/>
              <a:gd name="connsiteY13" fmla="*/ 743750 h 2139983"/>
              <a:gd name="connsiteX14" fmla="*/ 1545748 w 2504195"/>
              <a:gd name="connsiteY14" fmla="*/ 613 h 2139983"/>
              <a:gd name="connsiteX15" fmla="*/ 1274671 w 2504195"/>
              <a:gd name="connsiteY15" fmla="*/ 379829 h 2139983"/>
              <a:gd name="connsiteX16" fmla="*/ 1297433 w 2504195"/>
              <a:gd name="connsiteY16" fmla="*/ 552863 h 2139983"/>
              <a:gd name="connsiteX17" fmla="*/ 1346415 w 2504195"/>
              <a:gd name="connsiteY17" fmla="*/ 595059 h 2139983"/>
              <a:gd name="connsiteX18" fmla="*/ 1367372 w 2504195"/>
              <a:gd name="connsiteY18" fmla="*/ 752432 h 2139983"/>
              <a:gd name="connsiteX19" fmla="*/ 1274686 w 2504195"/>
              <a:gd name="connsiteY19" fmla="*/ 869532 h 2139983"/>
              <a:gd name="connsiteX20" fmla="*/ 959345 w 2504195"/>
              <a:gd name="connsiteY20" fmla="*/ 1000520 h 2139983"/>
              <a:gd name="connsiteX21" fmla="*/ 838918 w 2504195"/>
              <a:gd name="connsiteY21" fmla="*/ 1316294 h 2139983"/>
              <a:gd name="connsiteX22" fmla="*/ 850387 w 2504195"/>
              <a:gd name="connsiteY22" fmla="*/ 1389231 h 2139983"/>
              <a:gd name="connsiteX23" fmla="*/ 741400 w 2504195"/>
              <a:gd name="connsiteY23" fmla="*/ 1570558 h 2139983"/>
              <a:gd name="connsiteX24" fmla="*/ 697265 w 2504195"/>
              <a:gd name="connsiteY24" fmla="*/ 1680275 h 2139983"/>
              <a:gd name="connsiteX25" fmla="*/ 563833 w 2504195"/>
              <a:gd name="connsiteY25" fmla="*/ 1671728 h 2139983"/>
              <a:gd name="connsiteX26" fmla="*/ 366099 w 2504195"/>
              <a:gd name="connsiteY26" fmla="*/ 1578836 h 2139983"/>
              <a:gd name="connsiteX27" fmla="*/ 318787 w 2504195"/>
              <a:gd name="connsiteY27" fmla="*/ 1453889 h 2139983"/>
              <a:gd name="connsiteX28" fmla="*/ 204385 w 2504195"/>
              <a:gd name="connsiteY28" fmla="*/ 1217853 h 2139983"/>
              <a:gd name="connsiteX29" fmla="*/ 191722 w 2504195"/>
              <a:gd name="connsiteY29" fmla="*/ 1409725 h 2139983"/>
              <a:gd name="connsiteX30" fmla="*/ 7382 w 2504195"/>
              <a:gd name="connsiteY30" fmla="*/ 1338578 h 2139983"/>
              <a:gd name="connsiteX31" fmla="*/ 17480 w 2504195"/>
              <a:gd name="connsiteY31" fmla="*/ 1406115 h 2139983"/>
              <a:gd name="connsiteX32" fmla="*/ 41091 w 2504195"/>
              <a:gd name="connsiteY32" fmla="*/ 1503005 h 2139983"/>
              <a:gd name="connsiteX33" fmla="*/ 73994 w 2504195"/>
              <a:gd name="connsiteY33" fmla="*/ 1575361 h 2139983"/>
              <a:gd name="connsiteX34" fmla="*/ 132030 w 2504195"/>
              <a:gd name="connsiteY34" fmla="*/ 1631293 h 2139983"/>
              <a:gd name="connsiteX35" fmla="*/ 273712 w 2504195"/>
              <a:gd name="connsiteY35" fmla="*/ 1741935 h 2139983"/>
              <a:gd name="connsiteX36" fmla="*/ 280648 w 2504195"/>
              <a:gd name="connsiteY36" fmla="*/ 1944801 h 2139983"/>
              <a:gd name="connsiteX37" fmla="*/ 371006 w 2504195"/>
              <a:gd name="connsiteY37" fmla="*/ 1983565 h 2139983"/>
              <a:gd name="connsiteX38" fmla="*/ 464779 w 2504195"/>
              <a:gd name="connsiteY38" fmla="*/ 2027684 h 2139983"/>
              <a:gd name="connsiteX39" fmla="*/ 746098 w 2504195"/>
              <a:gd name="connsiteY39" fmla="*/ 2074878 h 2139983"/>
              <a:gd name="connsiteX40" fmla="*/ 951067 w 2504195"/>
              <a:gd name="connsiteY40" fmla="*/ 2005998 h 2139983"/>
              <a:gd name="connsiteX41" fmla="*/ 956794 w 2504195"/>
              <a:gd name="connsiteY41" fmla="*/ 2137120 h 2139983"/>
              <a:gd name="connsiteX42" fmla="*/ 2382485 w 2504195"/>
              <a:gd name="connsiteY42" fmla="*/ 2139983 h 2139983"/>
              <a:gd name="connsiteX43" fmla="*/ 2456709 w 2504195"/>
              <a:gd name="connsiteY43" fmla="*/ 1865755 h 2139983"/>
              <a:gd name="connsiteX44" fmla="*/ 2456709 w 2504195"/>
              <a:gd name="connsiteY44" fmla="*/ 1684641 h 2139983"/>
              <a:gd name="connsiteX45" fmla="*/ 2453749 w 2504195"/>
              <a:gd name="connsiteY45" fmla="*/ 1508485 h 2139983"/>
              <a:gd name="connsiteX46" fmla="*/ 2440223 w 2504195"/>
              <a:gd name="connsiteY46" fmla="*/ 1390737 h 2139983"/>
              <a:gd name="connsiteX47" fmla="*/ 2375729 w 2504195"/>
              <a:gd name="connsiteY47" fmla="*/ 1183801 h 2139983"/>
              <a:gd name="connsiteX48" fmla="*/ 2342855 w 2504195"/>
              <a:gd name="connsiteY48" fmla="*/ 1049949 h 2139983"/>
              <a:gd name="connsiteX49" fmla="*/ 2216849 w 2504195"/>
              <a:gd name="connsiteY49" fmla="*/ 909625 h 2139983"/>
              <a:gd name="connsiteX50" fmla="*/ 1996340 w 2504195"/>
              <a:gd name="connsiteY50" fmla="*/ 846622 h 2139983"/>
              <a:gd name="connsiteX51" fmla="*/ 1873198 w 2504195"/>
              <a:gd name="connsiteY51" fmla="*/ 806530 h 2139983"/>
              <a:gd name="connsiteX52" fmla="*/ 1744478 w 2504195"/>
              <a:gd name="connsiteY52" fmla="*/ 695291 h 2139983"/>
              <a:gd name="connsiteX53" fmla="*/ 1764076 w 2504195"/>
              <a:gd name="connsiteY53" fmla="*/ 584498 h 2139983"/>
              <a:gd name="connsiteX54" fmla="*/ 1790641 w 2504195"/>
              <a:gd name="connsiteY54" fmla="*/ 540901 h 2139983"/>
              <a:gd name="connsiteX55" fmla="*/ 1821203 w 2504195"/>
              <a:gd name="connsiteY55" fmla="*/ 408317 h 2139983"/>
              <a:gd name="connsiteX56" fmla="*/ 1812227 w 2504195"/>
              <a:gd name="connsiteY56" fmla="*/ 159443 h 2139983"/>
              <a:gd name="connsiteX57" fmla="*/ 1545748 w 2504195"/>
              <a:gd name="connsiteY57" fmla="*/ 613 h 2139983"/>
              <a:gd name="connsiteX0" fmla="*/ 1383346 w 2456709"/>
              <a:gd name="connsiteY0" fmla="*/ 807021 h 2139983"/>
              <a:gd name="connsiteX1" fmla="*/ 1515914 w 2456709"/>
              <a:gd name="connsiteY1" fmla="*/ 966706 h 2139983"/>
              <a:gd name="connsiteX2" fmla="*/ 1484278 w 2456709"/>
              <a:gd name="connsiteY2" fmla="*/ 999848 h 2139983"/>
              <a:gd name="connsiteX3" fmla="*/ 1565627 w 2456709"/>
              <a:gd name="connsiteY3" fmla="*/ 1082703 h 2139983"/>
              <a:gd name="connsiteX4" fmla="*/ 1514407 w 2456709"/>
              <a:gd name="connsiteY4" fmla="*/ 1221297 h 2139983"/>
              <a:gd name="connsiteX5" fmla="*/ 1478252 w 2456709"/>
              <a:gd name="connsiteY5" fmla="*/ 1358385 h 2139983"/>
              <a:gd name="connsiteX6" fmla="*/ 1383346 w 2456709"/>
              <a:gd name="connsiteY6" fmla="*/ 807021 h 2139983"/>
              <a:gd name="connsiteX7" fmla="*/ 1761468 w 2456709"/>
              <a:gd name="connsiteY7" fmla="*/ 743750 h 2139983"/>
              <a:gd name="connsiteX8" fmla="*/ 1687651 w 2456709"/>
              <a:gd name="connsiteY8" fmla="*/ 1423162 h 2139983"/>
              <a:gd name="connsiteX9" fmla="*/ 1680119 w 2456709"/>
              <a:gd name="connsiteY9" fmla="*/ 1191168 h 2139983"/>
              <a:gd name="connsiteX10" fmla="*/ 1633419 w 2456709"/>
              <a:gd name="connsiteY10" fmla="*/ 1075171 h 2139983"/>
              <a:gd name="connsiteX11" fmla="*/ 1662042 w 2456709"/>
              <a:gd name="connsiteY11" fmla="*/ 984784 h 2139983"/>
              <a:gd name="connsiteX12" fmla="*/ 1625887 w 2456709"/>
              <a:gd name="connsiteY12" fmla="*/ 957667 h 2139983"/>
              <a:gd name="connsiteX13" fmla="*/ 1761468 w 2456709"/>
              <a:gd name="connsiteY13" fmla="*/ 743750 h 2139983"/>
              <a:gd name="connsiteX14" fmla="*/ 1545748 w 2456709"/>
              <a:gd name="connsiteY14" fmla="*/ 613 h 2139983"/>
              <a:gd name="connsiteX15" fmla="*/ 1274671 w 2456709"/>
              <a:gd name="connsiteY15" fmla="*/ 379829 h 2139983"/>
              <a:gd name="connsiteX16" fmla="*/ 1297433 w 2456709"/>
              <a:gd name="connsiteY16" fmla="*/ 552863 h 2139983"/>
              <a:gd name="connsiteX17" fmla="*/ 1346415 w 2456709"/>
              <a:gd name="connsiteY17" fmla="*/ 595059 h 2139983"/>
              <a:gd name="connsiteX18" fmla="*/ 1367372 w 2456709"/>
              <a:gd name="connsiteY18" fmla="*/ 752432 h 2139983"/>
              <a:gd name="connsiteX19" fmla="*/ 1274686 w 2456709"/>
              <a:gd name="connsiteY19" fmla="*/ 869532 h 2139983"/>
              <a:gd name="connsiteX20" fmla="*/ 959345 w 2456709"/>
              <a:gd name="connsiteY20" fmla="*/ 1000520 h 2139983"/>
              <a:gd name="connsiteX21" fmla="*/ 838918 w 2456709"/>
              <a:gd name="connsiteY21" fmla="*/ 1316294 h 2139983"/>
              <a:gd name="connsiteX22" fmla="*/ 850387 w 2456709"/>
              <a:gd name="connsiteY22" fmla="*/ 1389231 h 2139983"/>
              <a:gd name="connsiteX23" fmla="*/ 741400 w 2456709"/>
              <a:gd name="connsiteY23" fmla="*/ 1570558 h 2139983"/>
              <a:gd name="connsiteX24" fmla="*/ 697265 w 2456709"/>
              <a:gd name="connsiteY24" fmla="*/ 1680275 h 2139983"/>
              <a:gd name="connsiteX25" fmla="*/ 563833 w 2456709"/>
              <a:gd name="connsiteY25" fmla="*/ 1671728 h 2139983"/>
              <a:gd name="connsiteX26" fmla="*/ 366099 w 2456709"/>
              <a:gd name="connsiteY26" fmla="*/ 1578836 h 2139983"/>
              <a:gd name="connsiteX27" fmla="*/ 318787 w 2456709"/>
              <a:gd name="connsiteY27" fmla="*/ 1453889 h 2139983"/>
              <a:gd name="connsiteX28" fmla="*/ 204385 w 2456709"/>
              <a:gd name="connsiteY28" fmla="*/ 1217853 h 2139983"/>
              <a:gd name="connsiteX29" fmla="*/ 191722 w 2456709"/>
              <a:gd name="connsiteY29" fmla="*/ 1409725 h 2139983"/>
              <a:gd name="connsiteX30" fmla="*/ 7382 w 2456709"/>
              <a:gd name="connsiteY30" fmla="*/ 1338578 h 2139983"/>
              <a:gd name="connsiteX31" fmla="*/ 17480 w 2456709"/>
              <a:gd name="connsiteY31" fmla="*/ 1406115 h 2139983"/>
              <a:gd name="connsiteX32" fmla="*/ 41091 w 2456709"/>
              <a:gd name="connsiteY32" fmla="*/ 1503005 h 2139983"/>
              <a:gd name="connsiteX33" fmla="*/ 73994 w 2456709"/>
              <a:gd name="connsiteY33" fmla="*/ 1575361 h 2139983"/>
              <a:gd name="connsiteX34" fmla="*/ 132030 w 2456709"/>
              <a:gd name="connsiteY34" fmla="*/ 1631293 h 2139983"/>
              <a:gd name="connsiteX35" fmla="*/ 273712 w 2456709"/>
              <a:gd name="connsiteY35" fmla="*/ 1741935 h 2139983"/>
              <a:gd name="connsiteX36" fmla="*/ 280648 w 2456709"/>
              <a:gd name="connsiteY36" fmla="*/ 1944801 h 2139983"/>
              <a:gd name="connsiteX37" fmla="*/ 371006 w 2456709"/>
              <a:gd name="connsiteY37" fmla="*/ 1983565 h 2139983"/>
              <a:gd name="connsiteX38" fmla="*/ 464779 w 2456709"/>
              <a:gd name="connsiteY38" fmla="*/ 2027684 h 2139983"/>
              <a:gd name="connsiteX39" fmla="*/ 746098 w 2456709"/>
              <a:gd name="connsiteY39" fmla="*/ 2074878 h 2139983"/>
              <a:gd name="connsiteX40" fmla="*/ 951067 w 2456709"/>
              <a:gd name="connsiteY40" fmla="*/ 2005998 h 2139983"/>
              <a:gd name="connsiteX41" fmla="*/ 956794 w 2456709"/>
              <a:gd name="connsiteY41" fmla="*/ 2137120 h 2139983"/>
              <a:gd name="connsiteX42" fmla="*/ 2382485 w 2456709"/>
              <a:gd name="connsiteY42" fmla="*/ 2139983 h 2139983"/>
              <a:gd name="connsiteX43" fmla="*/ 2456709 w 2456709"/>
              <a:gd name="connsiteY43" fmla="*/ 1865755 h 2139983"/>
              <a:gd name="connsiteX44" fmla="*/ 2456709 w 2456709"/>
              <a:gd name="connsiteY44" fmla="*/ 1684641 h 2139983"/>
              <a:gd name="connsiteX45" fmla="*/ 2453749 w 2456709"/>
              <a:gd name="connsiteY45" fmla="*/ 1508485 h 2139983"/>
              <a:gd name="connsiteX46" fmla="*/ 2440223 w 2456709"/>
              <a:gd name="connsiteY46" fmla="*/ 1390737 h 2139983"/>
              <a:gd name="connsiteX47" fmla="*/ 2375729 w 2456709"/>
              <a:gd name="connsiteY47" fmla="*/ 1183801 h 2139983"/>
              <a:gd name="connsiteX48" fmla="*/ 2342855 w 2456709"/>
              <a:gd name="connsiteY48" fmla="*/ 1049949 h 2139983"/>
              <a:gd name="connsiteX49" fmla="*/ 2216849 w 2456709"/>
              <a:gd name="connsiteY49" fmla="*/ 909625 h 2139983"/>
              <a:gd name="connsiteX50" fmla="*/ 1996340 w 2456709"/>
              <a:gd name="connsiteY50" fmla="*/ 846622 h 2139983"/>
              <a:gd name="connsiteX51" fmla="*/ 1873198 w 2456709"/>
              <a:gd name="connsiteY51" fmla="*/ 806530 h 2139983"/>
              <a:gd name="connsiteX52" fmla="*/ 1744478 w 2456709"/>
              <a:gd name="connsiteY52" fmla="*/ 695291 h 2139983"/>
              <a:gd name="connsiteX53" fmla="*/ 1764076 w 2456709"/>
              <a:gd name="connsiteY53" fmla="*/ 584498 h 2139983"/>
              <a:gd name="connsiteX54" fmla="*/ 1790641 w 2456709"/>
              <a:gd name="connsiteY54" fmla="*/ 540901 h 2139983"/>
              <a:gd name="connsiteX55" fmla="*/ 1821203 w 2456709"/>
              <a:gd name="connsiteY55" fmla="*/ 408317 h 2139983"/>
              <a:gd name="connsiteX56" fmla="*/ 1812227 w 2456709"/>
              <a:gd name="connsiteY56" fmla="*/ 159443 h 2139983"/>
              <a:gd name="connsiteX57" fmla="*/ 1545748 w 2456709"/>
              <a:gd name="connsiteY57" fmla="*/ 613 h 2139983"/>
              <a:gd name="connsiteX0" fmla="*/ 1383346 w 2456709"/>
              <a:gd name="connsiteY0" fmla="*/ 807021 h 2149508"/>
              <a:gd name="connsiteX1" fmla="*/ 1515914 w 2456709"/>
              <a:gd name="connsiteY1" fmla="*/ 966706 h 2149508"/>
              <a:gd name="connsiteX2" fmla="*/ 1484278 w 2456709"/>
              <a:gd name="connsiteY2" fmla="*/ 999848 h 2149508"/>
              <a:gd name="connsiteX3" fmla="*/ 1565627 w 2456709"/>
              <a:gd name="connsiteY3" fmla="*/ 1082703 h 2149508"/>
              <a:gd name="connsiteX4" fmla="*/ 1514407 w 2456709"/>
              <a:gd name="connsiteY4" fmla="*/ 1221297 h 2149508"/>
              <a:gd name="connsiteX5" fmla="*/ 1478252 w 2456709"/>
              <a:gd name="connsiteY5" fmla="*/ 1358385 h 2149508"/>
              <a:gd name="connsiteX6" fmla="*/ 1383346 w 2456709"/>
              <a:gd name="connsiteY6" fmla="*/ 807021 h 2149508"/>
              <a:gd name="connsiteX7" fmla="*/ 1761468 w 2456709"/>
              <a:gd name="connsiteY7" fmla="*/ 743750 h 2149508"/>
              <a:gd name="connsiteX8" fmla="*/ 1687651 w 2456709"/>
              <a:gd name="connsiteY8" fmla="*/ 1423162 h 2149508"/>
              <a:gd name="connsiteX9" fmla="*/ 1680119 w 2456709"/>
              <a:gd name="connsiteY9" fmla="*/ 1191168 h 2149508"/>
              <a:gd name="connsiteX10" fmla="*/ 1633419 w 2456709"/>
              <a:gd name="connsiteY10" fmla="*/ 1075171 h 2149508"/>
              <a:gd name="connsiteX11" fmla="*/ 1662042 w 2456709"/>
              <a:gd name="connsiteY11" fmla="*/ 984784 h 2149508"/>
              <a:gd name="connsiteX12" fmla="*/ 1625887 w 2456709"/>
              <a:gd name="connsiteY12" fmla="*/ 957667 h 2149508"/>
              <a:gd name="connsiteX13" fmla="*/ 1761468 w 2456709"/>
              <a:gd name="connsiteY13" fmla="*/ 743750 h 2149508"/>
              <a:gd name="connsiteX14" fmla="*/ 1545748 w 2456709"/>
              <a:gd name="connsiteY14" fmla="*/ 613 h 2149508"/>
              <a:gd name="connsiteX15" fmla="*/ 1274671 w 2456709"/>
              <a:gd name="connsiteY15" fmla="*/ 379829 h 2149508"/>
              <a:gd name="connsiteX16" fmla="*/ 1297433 w 2456709"/>
              <a:gd name="connsiteY16" fmla="*/ 552863 h 2149508"/>
              <a:gd name="connsiteX17" fmla="*/ 1346415 w 2456709"/>
              <a:gd name="connsiteY17" fmla="*/ 595059 h 2149508"/>
              <a:gd name="connsiteX18" fmla="*/ 1367372 w 2456709"/>
              <a:gd name="connsiteY18" fmla="*/ 752432 h 2149508"/>
              <a:gd name="connsiteX19" fmla="*/ 1274686 w 2456709"/>
              <a:gd name="connsiteY19" fmla="*/ 869532 h 2149508"/>
              <a:gd name="connsiteX20" fmla="*/ 959345 w 2456709"/>
              <a:gd name="connsiteY20" fmla="*/ 1000520 h 2149508"/>
              <a:gd name="connsiteX21" fmla="*/ 838918 w 2456709"/>
              <a:gd name="connsiteY21" fmla="*/ 1316294 h 2149508"/>
              <a:gd name="connsiteX22" fmla="*/ 850387 w 2456709"/>
              <a:gd name="connsiteY22" fmla="*/ 1389231 h 2149508"/>
              <a:gd name="connsiteX23" fmla="*/ 741400 w 2456709"/>
              <a:gd name="connsiteY23" fmla="*/ 1570558 h 2149508"/>
              <a:gd name="connsiteX24" fmla="*/ 697265 w 2456709"/>
              <a:gd name="connsiteY24" fmla="*/ 1680275 h 2149508"/>
              <a:gd name="connsiteX25" fmla="*/ 563833 w 2456709"/>
              <a:gd name="connsiteY25" fmla="*/ 1671728 h 2149508"/>
              <a:gd name="connsiteX26" fmla="*/ 366099 w 2456709"/>
              <a:gd name="connsiteY26" fmla="*/ 1578836 h 2149508"/>
              <a:gd name="connsiteX27" fmla="*/ 318787 w 2456709"/>
              <a:gd name="connsiteY27" fmla="*/ 1453889 h 2149508"/>
              <a:gd name="connsiteX28" fmla="*/ 204385 w 2456709"/>
              <a:gd name="connsiteY28" fmla="*/ 1217853 h 2149508"/>
              <a:gd name="connsiteX29" fmla="*/ 191722 w 2456709"/>
              <a:gd name="connsiteY29" fmla="*/ 1409725 h 2149508"/>
              <a:gd name="connsiteX30" fmla="*/ 7382 w 2456709"/>
              <a:gd name="connsiteY30" fmla="*/ 1338578 h 2149508"/>
              <a:gd name="connsiteX31" fmla="*/ 17480 w 2456709"/>
              <a:gd name="connsiteY31" fmla="*/ 1406115 h 2149508"/>
              <a:gd name="connsiteX32" fmla="*/ 41091 w 2456709"/>
              <a:gd name="connsiteY32" fmla="*/ 1503005 h 2149508"/>
              <a:gd name="connsiteX33" fmla="*/ 73994 w 2456709"/>
              <a:gd name="connsiteY33" fmla="*/ 1575361 h 2149508"/>
              <a:gd name="connsiteX34" fmla="*/ 132030 w 2456709"/>
              <a:gd name="connsiteY34" fmla="*/ 1631293 h 2149508"/>
              <a:gd name="connsiteX35" fmla="*/ 273712 w 2456709"/>
              <a:gd name="connsiteY35" fmla="*/ 1741935 h 2149508"/>
              <a:gd name="connsiteX36" fmla="*/ 280648 w 2456709"/>
              <a:gd name="connsiteY36" fmla="*/ 1944801 h 2149508"/>
              <a:gd name="connsiteX37" fmla="*/ 371006 w 2456709"/>
              <a:gd name="connsiteY37" fmla="*/ 1983565 h 2149508"/>
              <a:gd name="connsiteX38" fmla="*/ 464779 w 2456709"/>
              <a:gd name="connsiteY38" fmla="*/ 2027684 h 2149508"/>
              <a:gd name="connsiteX39" fmla="*/ 746098 w 2456709"/>
              <a:gd name="connsiteY39" fmla="*/ 2074878 h 2149508"/>
              <a:gd name="connsiteX40" fmla="*/ 951067 w 2456709"/>
              <a:gd name="connsiteY40" fmla="*/ 2005998 h 2149508"/>
              <a:gd name="connsiteX41" fmla="*/ 956794 w 2456709"/>
              <a:gd name="connsiteY41" fmla="*/ 2137120 h 2149508"/>
              <a:gd name="connsiteX42" fmla="*/ 2420585 w 2456709"/>
              <a:gd name="connsiteY42" fmla="*/ 2149508 h 2149508"/>
              <a:gd name="connsiteX43" fmla="*/ 2456709 w 2456709"/>
              <a:gd name="connsiteY43" fmla="*/ 1865755 h 2149508"/>
              <a:gd name="connsiteX44" fmla="*/ 2456709 w 2456709"/>
              <a:gd name="connsiteY44" fmla="*/ 1684641 h 2149508"/>
              <a:gd name="connsiteX45" fmla="*/ 2453749 w 2456709"/>
              <a:gd name="connsiteY45" fmla="*/ 1508485 h 2149508"/>
              <a:gd name="connsiteX46" fmla="*/ 2440223 w 2456709"/>
              <a:gd name="connsiteY46" fmla="*/ 1390737 h 2149508"/>
              <a:gd name="connsiteX47" fmla="*/ 2375729 w 2456709"/>
              <a:gd name="connsiteY47" fmla="*/ 1183801 h 2149508"/>
              <a:gd name="connsiteX48" fmla="*/ 2342855 w 2456709"/>
              <a:gd name="connsiteY48" fmla="*/ 1049949 h 2149508"/>
              <a:gd name="connsiteX49" fmla="*/ 2216849 w 2456709"/>
              <a:gd name="connsiteY49" fmla="*/ 909625 h 2149508"/>
              <a:gd name="connsiteX50" fmla="*/ 1996340 w 2456709"/>
              <a:gd name="connsiteY50" fmla="*/ 846622 h 2149508"/>
              <a:gd name="connsiteX51" fmla="*/ 1873198 w 2456709"/>
              <a:gd name="connsiteY51" fmla="*/ 806530 h 2149508"/>
              <a:gd name="connsiteX52" fmla="*/ 1744478 w 2456709"/>
              <a:gd name="connsiteY52" fmla="*/ 695291 h 2149508"/>
              <a:gd name="connsiteX53" fmla="*/ 1764076 w 2456709"/>
              <a:gd name="connsiteY53" fmla="*/ 584498 h 2149508"/>
              <a:gd name="connsiteX54" fmla="*/ 1790641 w 2456709"/>
              <a:gd name="connsiteY54" fmla="*/ 540901 h 2149508"/>
              <a:gd name="connsiteX55" fmla="*/ 1821203 w 2456709"/>
              <a:gd name="connsiteY55" fmla="*/ 408317 h 2149508"/>
              <a:gd name="connsiteX56" fmla="*/ 1812227 w 2456709"/>
              <a:gd name="connsiteY56" fmla="*/ 159443 h 2149508"/>
              <a:gd name="connsiteX57" fmla="*/ 1545748 w 2456709"/>
              <a:gd name="connsiteY57" fmla="*/ 613 h 214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456709" h="2149508">
                <a:moveTo>
                  <a:pt x="1383346" y="807021"/>
                </a:moveTo>
                <a:cubicBezTo>
                  <a:pt x="1418496" y="872301"/>
                  <a:pt x="1456660" y="917997"/>
                  <a:pt x="1515914" y="966706"/>
                </a:cubicBezTo>
                <a:lnTo>
                  <a:pt x="1484278" y="999848"/>
                </a:lnTo>
                <a:cubicBezTo>
                  <a:pt x="1511395" y="1027466"/>
                  <a:pt x="1550562" y="1052072"/>
                  <a:pt x="1565627" y="1082703"/>
                </a:cubicBezTo>
                <a:cubicBezTo>
                  <a:pt x="1551567" y="1136434"/>
                  <a:pt x="1523948" y="1164554"/>
                  <a:pt x="1514407" y="1221297"/>
                </a:cubicBezTo>
                <a:cubicBezTo>
                  <a:pt x="1505369" y="1273019"/>
                  <a:pt x="1490304" y="1312689"/>
                  <a:pt x="1478252" y="1358385"/>
                </a:cubicBezTo>
                <a:cubicBezTo>
                  <a:pt x="1433059" y="1179116"/>
                  <a:pt x="1377320" y="998342"/>
                  <a:pt x="1383346" y="807021"/>
                </a:cubicBezTo>
                <a:close/>
                <a:moveTo>
                  <a:pt x="1761468" y="743750"/>
                </a:moveTo>
                <a:cubicBezTo>
                  <a:pt x="1799632" y="1046548"/>
                  <a:pt x="1742888" y="1218284"/>
                  <a:pt x="1687651" y="1423162"/>
                </a:cubicBezTo>
                <a:lnTo>
                  <a:pt x="1680119" y="1191168"/>
                </a:lnTo>
                <a:cubicBezTo>
                  <a:pt x="1679617" y="1144970"/>
                  <a:pt x="1665557" y="1116850"/>
                  <a:pt x="1633419" y="1075171"/>
                </a:cubicBezTo>
                <a:cubicBezTo>
                  <a:pt x="1642959" y="1045042"/>
                  <a:pt x="1644969" y="1017926"/>
                  <a:pt x="1662042" y="984784"/>
                </a:cubicBezTo>
                <a:lnTo>
                  <a:pt x="1625887" y="957667"/>
                </a:lnTo>
                <a:cubicBezTo>
                  <a:pt x="1671080" y="886362"/>
                  <a:pt x="1723806" y="848197"/>
                  <a:pt x="1761468" y="743750"/>
                </a:cubicBezTo>
                <a:close/>
                <a:moveTo>
                  <a:pt x="1545748" y="613"/>
                </a:moveTo>
                <a:cubicBezTo>
                  <a:pt x="1349805" y="-10582"/>
                  <a:pt x="1186387" y="132160"/>
                  <a:pt x="1274671" y="379829"/>
                </a:cubicBezTo>
                <a:cubicBezTo>
                  <a:pt x="1286779" y="436001"/>
                  <a:pt x="1283820" y="525314"/>
                  <a:pt x="1297433" y="552863"/>
                </a:cubicBezTo>
                <a:lnTo>
                  <a:pt x="1346415" y="595059"/>
                </a:lnTo>
                <a:cubicBezTo>
                  <a:pt x="1356916" y="651533"/>
                  <a:pt x="1408091" y="680893"/>
                  <a:pt x="1367372" y="752432"/>
                </a:cubicBezTo>
                <a:lnTo>
                  <a:pt x="1274686" y="869532"/>
                </a:lnTo>
                <a:lnTo>
                  <a:pt x="959345" y="1000520"/>
                </a:lnTo>
                <a:cubicBezTo>
                  <a:pt x="920709" y="1017901"/>
                  <a:pt x="894124" y="1164839"/>
                  <a:pt x="838918" y="1316294"/>
                </a:cubicBezTo>
                <a:cubicBezTo>
                  <a:pt x="824664" y="1366719"/>
                  <a:pt x="863134" y="1364416"/>
                  <a:pt x="850387" y="1389231"/>
                </a:cubicBezTo>
                <a:cubicBezTo>
                  <a:pt x="810041" y="1463733"/>
                  <a:pt x="778733" y="1506600"/>
                  <a:pt x="741400" y="1570558"/>
                </a:cubicBezTo>
                <a:cubicBezTo>
                  <a:pt x="732213" y="1603113"/>
                  <a:pt x="750141" y="1661279"/>
                  <a:pt x="697265" y="1680275"/>
                </a:cubicBezTo>
                <a:cubicBezTo>
                  <a:pt x="668926" y="1692115"/>
                  <a:pt x="638611" y="1671060"/>
                  <a:pt x="563833" y="1671728"/>
                </a:cubicBezTo>
                <a:cubicBezTo>
                  <a:pt x="483029" y="1666371"/>
                  <a:pt x="449121" y="1612129"/>
                  <a:pt x="366099" y="1578836"/>
                </a:cubicBezTo>
                <a:cubicBezTo>
                  <a:pt x="357861" y="1533170"/>
                  <a:pt x="348116" y="1495036"/>
                  <a:pt x="318787" y="1453889"/>
                </a:cubicBezTo>
                <a:cubicBezTo>
                  <a:pt x="263078" y="1368683"/>
                  <a:pt x="263107" y="1202127"/>
                  <a:pt x="204385" y="1217853"/>
                </a:cubicBezTo>
                <a:cubicBezTo>
                  <a:pt x="138902" y="1241135"/>
                  <a:pt x="242142" y="1393974"/>
                  <a:pt x="191722" y="1409725"/>
                </a:cubicBezTo>
                <a:cubicBezTo>
                  <a:pt x="112198" y="1447272"/>
                  <a:pt x="29661" y="1317602"/>
                  <a:pt x="7382" y="1338578"/>
                </a:cubicBezTo>
                <a:cubicBezTo>
                  <a:pt x="-15364" y="1354562"/>
                  <a:pt x="22149" y="1387118"/>
                  <a:pt x="17480" y="1406115"/>
                </a:cubicBezTo>
                <a:cubicBezTo>
                  <a:pt x="18076" y="1436030"/>
                  <a:pt x="24140" y="1488105"/>
                  <a:pt x="41091" y="1503005"/>
                </a:cubicBezTo>
                <a:cubicBezTo>
                  <a:pt x="83653" y="1537490"/>
                  <a:pt x="60093" y="1553728"/>
                  <a:pt x="73994" y="1575361"/>
                </a:cubicBezTo>
                <a:cubicBezTo>
                  <a:pt x="91833" y="1609069"/>
                  <a:pt x="117204" y="1615662"/>
                  <a:pt x="132030" y="1631293"/>
                </a:cubicBezTo>
                <a:cubicBezTo>
                  <a:pt x="173232" y="1680225"/>
                  <a:pt x="217446" y="1711081"/>
                  <a:pt x="273712" y="1741935"/>
                </a:cubicBezTo>
                <a:cubicBezTo>
                  <a:pt x="257445" y="1817591"/>
                  <a:pt x="280345" y="1918857"/>
                  <a:pt x="280648" y="1944801"/>
                </a:cubicBezTo>
                <a:cubicBezTo>
                  <a:pt x="292846" y="1984319"/>
                  <a:pt x="318473" y="1976279"/>
                  <a:pt x="371006" y="1983565"/>
                </a:cubicBezTo>
                <a:cubicBezTo>
                  <a:pt x="406967" y="1978800"/>
                  <a:pt x="386446" y="2018240"/>
                  <a:pt x="464779" y="2027684"/>
                </a:cubicBezTo>
                <a:cubicBezTo>
                  <a:pt x="517376" y="2048437"/>
                  <a:pt x="610646" y="2061658"/>
                  <a:pt x="746098" y="2074878"/>
                </a:cubicBezTo>
                <a:cubicBezTo>
                  <a:pt x="833503" y="2084558"/>
                  <a:pt x="898311" y="2038499"/>
                  <a:pt x="951067" y="2005998"/>
                </a:cubicBezTo>
                <a:lnTo>
                  <a:pt x="956794" y="2137120"/>
                </a:lnTo>
                <a:lnTo>
                  <a:pt x="2420585" y="2149508"/>
                </a:lnTo>
                <a:cubicBezTo>
                  <a:pt x="2489596" y="2075706"/>
                  <a:pt x="2412588" y="1941645"/>
                  <a:pt x="2456709" y="1865755"/>
                </a:cubicBezTo>
                <a:lnTo>
                  <a:pt x="2456709" y="1684641"/>
                </a:lnTo>
                <a:cubicBezTo>
                  <a:pt x="2455722" y="1679897"/>
                  <a:pt x="2454736" y="1513229"/>
                  <a:pt x="2453749" y="1508485"/>
                </a:cubicBezTo>
                <a:cubicBezTo>
                  <a:pt x="2445600" y="1473630"/>
                  <a:pt x="2438769" y="1436326"/>
                  <a:pt x="2440223" y="1390737"/>
                </a:cubicBezTo>
                <a:cubicBezTo>
                  <a:pt x="2442828" y="1202748"/>
                  <a:pt x="2367098" y="1237715"/>
                  <a:pt x="2375729" y="1183801"/>
                </a:cubicBezTo>
                <a:cubicBezTo>
                  <a:pt x="2384856" y="1091981"/>
                  <a:pt x="2351805" y="1126705"/>
                  <a:pt x="2342855" y="1049949"/>
                </a:cubicBezTo>
                <a:cubicBezTo>
                  <a:pt x="2333996" y="979072"/>
                  <a:pt x="2310070" y="944348"/>
                  <a:pt x="2216849" y="909625"/>
                </a:cubicBezTo>
                <a:cubicBezTo>
                  <a:pt x="2134307" y="879586"/>
                  <a:pt x="2083401" y="863104"/>
                  <a:pt x="1996340" y="846622"/>
                </a:cubicBezTo>
                <a:cubicBezTo>
                  <a:pt x="1935709" y="830245"/>
                  <a:pt x="1917258" y="827426"/>
                  <a:pt x="1873198" y="806530"/>
                </a:cubicBezTo>
                <a:cubicBezTo>
                  <a:pt x="1827279" y="787527"/>
                  <a:pt x="1784372" y="739903"/>
                  <a:pt x="1744478" y="695291"/>
                </a:cubicBezTo>
                <a:cubicBezTo>
                  <a:pt x="1720379" y="668905"/>
                  <a:pt x="1750513" y="625948"/>
                  <a:pt x="1764076" y="584498"/>
                </a:cubicBezTo>
                <a:lnTo>
                  <a:pt x="1790641" y="540901"/>
                </a:lnTo>
                <a:cubicBezTo>
                  <a:pt x="1842005" y="495200"/>
                  <a:pt x="1858720" y="416358"/>
                  <a:pt x="1821203" y="408317"/>
                </a:cubicBezTo>
                <a:cubicBezTo>
                  <a:pt x="1842438" y="335863"/>
                  <a:pt x="1875477" y="268943"/>
                  <a:pt x="1812227" y="159443"/>
                </a:cubicBezTo>
                <a:cubicBezTo>
                  <a:pt x="1762948" y="73645"/>
                  <a:pt x="1779735" y="1034"/>
                  <a:pt x="1545748" y="613"/>
                </a:cubicBezTo>
                <a:close/>
              </a:path>
            </a:pathLst>
          </a:custGeom>
          <a:solidFill>
            <a:schemeClr val="bg1"/>
          </a:solidFill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Freeform: Shape 55">
            <a:extLst>
              <a:ext uri="{FF2B5EF4-FFF2-40B4-BE49-F238E27FC236}">
                <a16:creationId xmlns:a16="http://schemas.microsoft.com/office/drawing/2014/main" id="{1F1AE09B-3052-494C-9487-F5DCA0161496}"/>
              </a:ext>
            </a:extLst>
          </p:cNvPr>
          <p:cNvSpPr/>
          <p:nvPr/>
        </p:nvSpPr>
        <p:spPr>
          <a:xfrm>
            <a:off x="6283547" y="5020747"/>
            <a:ext cx="5213370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15540" y="1488003"/>
            <a:ext cx="4451846" cy="800100"/>
            <a:chOff x="6015540" y="1488003"/>
            <a:chExt cx="4451846" cy="800100"/>
          </a:xfrm>
        </p:grpSpPr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28F474F1-D254-4642-9137-21DADCAC9C88}"/>
                </a:ext>
              </a:extLst>
            </p:cNvPr>
            <p:cNvSpPr/>
            <p:nvPr/>
          </p:nvSpPr>
          <p:spPr>
            <a:xfrm>
              <a:off x="6015540" y="1488003"/>
              <a:ext cx="4451846" cy="800100"/>
            </a:xfrm>
            <a:custGeom>
              <a:avLst/>
              <a:gdLst>
                <a:gd name="connsiteX0" fmla="*/ 4095750 w 4095750"/>
                <a:gd name="connsiteY0" fmla="*/ 0 h 800100"/>
                <a:gd name="connsiteX1" fmla="*/ 0 w 4095750"/>
                <a:gd name="connsiteY1" fmla="*/ 0 h 800100"/>
                <a:gd name="connsiteX2" fmla="*/ 0 w 4095750"/>
                <a:gd name="connsiteY2" fmla="*/ 800100 h 800100"/>
                <a:gd name="connsiteX3" fmla="*/ 4086225 w 4095750"/>
                <a:gd name="connsiteY3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800100">
                  <a:moveTo>
                    <a:pt x="409575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4086225" y="80010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ED26B5-3838-44F8-A2CE-14F2A9E24855}"/>
                </a:ext>
              </a:extLst>
            </p:cNvPr>
            <p:cNvSpPr txBox="1"/>
            <p:nvPr/>
          </p:nvSpPr>
          <p:spPr>
            <a:xfrm>
              <a:off x="6278678" y="1735829"/>
              <a:ext cx="3925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１．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1.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치환부분에서 왜 학습을 시키지 않았을까？</a:t>
              </a:r>
            </a:p>
          </p:txBody>
        </p:sp>
      </p:grpSp>
      <p:grpSp>
        <p:nvGrpSpPr>
          <p:cNvPr id="37" name="Group 158">
            <a:extLst>
              <a:ext uri="{FF2B5EF4-FFF2-40B4-BE49-F238E27FC236}">
                <a16:creationId xmlns:a16="http://schemas.microsoft.com/office/drawing/2014/main" id="{FF13FAC2-7667-499A-8213-59602902348F}"/>
              </a:ext>
            </a:extLst>
          </p:cNvPr>
          <p:cNvGrpSpPr/>
          <p:nvPr/>
        </p:nvGrpSpPr>
        <p:grpSpPr>
          <a:xfrm>
            <a:off x="2911334" y="2941046"/>
            <a:ext cx="1564233" cy="1971873"/>
            <a:chOff x="6804248" y="2144238"/>
            <a:chExt cx="1305367" cy="1645545"/>
          </a:xfrm>
          <a:solidFill>
            <a:schemeClr val="accent3">
              <a:lumMod val="75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D4CDBFE6-BC5F-4FC4-A727-CC75D9817C8B}"/>
                </a:ext>
              </a:extLst>
            </p:cNvPr>
            <p:cNvSpPr/>
            <p:nvPr/>
          </p:nvSpPr>
          <p:spPr>
            <a:xfrm flipH="1">
              <a:off x="7253541" y="3472481"/>
              <a:ext cx="406780" cy="7264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72AFC6B-E4C4-4E8A-BFE9-743F4246F3BC}"/>
                </a:ext>
              </a:extLst>
            </p:cNvPr>
            <p:cNvSpPr/>
            <p:nvPr/>
          </p:nvSpPr>
          <p:spPr>
            <a:xfrm flipH="1">
              <a:off x="7297125" y="3673561"/>
              <a:ext cx="319612" cy="116222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E5DB69C6-EC11-4454-B112-CFA59EA77B1A}"/>
                </a:ext>
              </a:extLst>
            </p:cNvPr>
            <p:cNvSpPr/>
            <p:nvPr/>
          </p:nvSpPr>
          <p:spPr>
            <a:xfrm flipH="1">
              <a:off x="7268070" y="3573021"/>
              <a:ext cx="377724" cy="7264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85217ACC-9ED5-4793-9E02-DED6B410CC06}"/>
                </a:ext>
              </a:extLst>
            </p:cNvPr>
            <p:cNvSpPr/>
            <p:nvPr/>
          </p:nvSpPr>
          <p:spPr>
            <a:xfrm flipH="1">
              <a:off x="7239014" y="3371941"/>
              <a:ext cx="435836" cy="7264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2" name="Oval 1">
              <a:extLst>
                <a:ext uri="{FF2B5EF4-FFF2-40B4-BE49-F238E27FC236}">
                  <a16:creationId xmlns:a16="http://schemas.microsoft.com/office/drawing/2014/main" id="{CBF503AE-5F76-4588-9305-67E14AE4AD2E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62BFFCA0-C9A5-43A2-B995-08180EF40657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4" name="Oval 1">
              <a:extLst>
                <a:ext uri="{FF2B5EF4-FFF2-40B4-BE49-F238E27FC236}">
                  <a16:creationId xmlns:a16="http://schemas.microsoft.com/office/drawing/2014/main" id="{1DE42436-6B4F-4C86-BC59-A020C675AC0D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87141" y="3254375"/>
            <a:ext cx="4451846" cy="800100"/>
            <a:chOff x="7087141" y="3101465"/>
            <a:chExt cx="4451846" cy="800100"/>
          </a:xfrm>
        </p:grpSpPr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4EBC3CCE-59F2-4FD3-B640-6FD07C4A4A8E}"/>
                </a:ext>
              </a:extLst>
            </p:cNvPr>
            <p:cNvSpPr/>
            <p:nvPr/>
          </p:nvSpPr>
          <p:spPr>
            <a:xfrm>
              <a:off x="7087141" y="3101465"/>
              <a:ext cx="4451846" cy="800100"/>
            </a:xfrm>
            <a:custGeom>
              <a:avLst/>
              <a:gdLst>
                <a:gd name="connsiteX0" fmla="*/ 4095750 w 4095750"/>
                <a:gd name="connsiteY0" fmla="*/ 0 h 800100"/>
                <a:gd name="connsiteX1" fmla="*/ 0 w 4095750"/>
                <a:gd name="connsiteY1" fmla="*/ 0 h 800100"/>
                <a:gd name="connsiteX2" fmla="*/ 0 w 4095750"/>
                <a:gd name="connsiteY2" fmla="*/ 800100 h 800100"/>
                <a:gd name="connsiteX3" fmla="*/ 4086225 w 4095750"/>
                <a:gd name="connsiteY3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800100">
                  <a:moveTo>
                    <a:pt x="409575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4086225" y="80010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7B9FCB-5905-65A4-E3F5-7C56BC305988}"/>
                </a:ext>
              </a:extLst>
            </p:cNvPr>
            <p:cNvSpPr txBox="1"/>
            <p:nvPr/>
          </p:nvSpPr>
          <p:spPr>
            <a:xfrm>
              <a:off x="7565960" y="3249557"/>
              <a:ext cx="3494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２．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2.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신조어가 치환 됐을 때 발생하는</a:t>
              </a:r>
              <a:endPara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어색함 문제는 무엇인가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?</a:t>
              </a:r>
              <a:endPara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6395D3-A314-CB85-6EB6-8E466C599F21}"/>
              </a:ext>
            </a:extLst>
          </p:cNvPr>
          <p:cNvSpPr txBox="1"/>
          <p:nvPr/>
        </p:nvSpPr>
        <p:spPr>
          <a:xfrm>
            <a:off x="6401502" y="5133847"/>
            <a:ext cx="497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３．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전체적인 문장의 뜻은 이어가면서 자연스럽게 바꾸는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문제를 해결하기위해 어떤 로직을 구성했는가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?</a:t>
            </a:r>
            <a:endParaRPr lang="ko-KR" altLang="en-US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15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4550604" y="2074383"/>
            <a:ext cx="316845" cy="3501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60;p16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62;p16"/>
          <p:cNvSpPr txBox="1"/>
          <p:nvPr/>
        </p:nvSpPr>
        <p:spPr>
          <a:xfrm>
            <a:off x="339536" y="1218556"/>
            <a:ext cx="1051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39393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T</a:t>
            </a:r>
            <a:r>
              <a:rPr lang="en-US" altLang="ko-KR" sz="2400" dirty="0" err="1">
                <a:solidFill>
                  <a:srgbClr val="39393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ool</a:t>
            </a:r>
            <a:endParaRPr sz="2400" dirty="0">
              <a:solidFill>
                <a:srgbClr val="39393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363;p16"/>
          <p:cNvSpPr/>
          <p:nvPr/>
        </p:nvSpPr>
        <p:spPr>
          <a:xfrm>
            <a:off x="132080" y="121536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65;p16"/>
          <p:cNvSpPr txBox="1"/>
          <p:nvPr/>
        </p:nvSpPr>
        <p:spPr>
          <a:xfrm>
            <a:off x="1087653" y="3277253"/>
            <a:ext cx="1307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Jupyter</a:t>
            </a:r>
            <a:endParaRPr lang="en-US"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Notebook</a:t>
            </a:r>
            <a:endParaRPr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368;p16"/>
          <p:cNvSpPr txBox="1"/>
          <p:nvPr/>
        </p:nvSpPr>
        <p:spPr>
          <a:xfrm>
            <a:off x="330011" y="4079813"/>
            <a:ext cx="17228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39393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Language</a:t>
            </a:r>
            <a:endParaRPr sz="2400" dirty="0">
              <a:solidFill>
                <a:srgbClr val="39393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369;p16"/>
          <p:cNvSpPr/>
          <p:nvPr/>
        </p:nvSpPr>
        <p:spPr>
          <a:xfrm>
            <a:off x="132080" y="407662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9057" y="1942814"/>
            <a:ext cx="2109600" cy="1252800"/>
            <a:chOff x="841836" y="1685389"/>
            <a:chExt cx="3273241" cy="1889547"/>
          </a:xfrm>
        </p:grpSpPr>
        <p:sp>
          <p:nvSpPr>
            <p:cNvPr id="33" name="Google Shape;364;p16"/>
            <p:cNvSpPr/>
            <p:nvPr/>
          </p:nvSpPr>
          <p:spPr>
            <a:xfrm>
              <a:off x="841836" y="1685389"/>
              <a:ext cx="3273241" cy="188954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Google Shape;370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8304" y="1798947"/>
              <a:ext cx="2952750" cy="1552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3590064" y="1910820"/>
            <a:ext cx="2109600" cy="1252800"/>
            <a:chOff x="4456574" y="1685389"/>
            <a:chExt cx="3273241" cy="1889547"/>
          </a:xfrm>
        </p:grpSpPr>
        <p:sp>
          <p:nvSpPr>
            <p:cNvPr id="35" name="Google Shape;366;p16"/>
            <p:cNvSpPr/>
            <p:nvPr/>
          </p:nvSpPr>
          <p:spPr>
            <a:xfrm>
              <a:off x="4456574" y="1685389"/>
              <a:ext cx="3273241" cy="188954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" name="Google Shape;371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74213" y="1932297"/>
              <a:ext cx="3219450" cy="141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373;p16"/>
          <p:cNvSpPr/>
          <p:nvPr/>
        </p:nvSpPr>
        <p:spPr>
          <a:xfrm>
            <a:off x="6491071" y="1878826"/>
            <a:ext cx="2109600" cy="125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Google Shape;37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7126" y="1890705"/>
            <a:ext cx="1657490" cy="1174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그룹 57"/>
          <p:cNvGrpSpPr/>
          <p:nvPr/>
        </p:nvGrpSpPr>
        <p:grpSpPr>
          <a:xfrm>
            <a:off x="689057" y="4928876"/>
            <a:ext cx="2109600" cy="1252800"/>
            <a:chOff x="581279" y="4879388"/>
            <a:chExt cx="2682414" cy="1552631"/>
          </a:xfrm>
        </p:grpSpPr>
        <p:sp>
          <p:nvSpPr>
            <p:cNvPr id="47" name="Google Shape;378;p16"/>
            <p:cNvSpPr/>
            <p:nvPr/>
          </p:nvSpPr>
          <p:spPr>
            <a:xfrm>
              <a:off x="581279" y="4879388"/>
              <a:ext cx="2682414" cy="155263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" name="Google Shape;379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8893" y="4950101"/>
              <a:ext cx="2460383" cy="1387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35" y="1878826"/>
            <a:ext cx="2110024" cy="125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6" name="Google Shape;365;p16"/>
          <p:cNvSpPr txBox="1"/>
          <p:nvPr/>
        </p:nvSpPr>
        <p:spPr>
          <a:xfrm>
            <a:off x="3806111" y="3227114"/>
            <a:ext cx="16655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Google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COLAB</a:t>
            </a:r>
            <a:endParaRPr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7" name="Google Shape;365;p16"/>
          <p:cNvSpPr txBox="1"/>
          <p:nvPr/>
        </p:nvSpPr>
        <p:spPr>
          <a:xfrm>
            <a:off x="6892103" y="3227114"/>
            <a:ext cx="13075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Pycharm</a:t>
            </a:r>
            <a:endParaRPr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8" name="Google Shape;365;p16"/>
          <p:cNvSpPr txBox="1"/>
          <p:nvPr/>
        </p:nvSpPr>
        <p:spPr>
          <a:xfrm>
            <a:off x="9988884" y="3227114"/>
            <a:ext cx="10285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FastAPI</a:t>
            </a:r>
            <a:endParaRPr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9" name="Google Shape;365;p16"/>
          <p:cNvSpPr txBox="1"/>
          <p:nvPr/>
        </p:nvSpPr>
        <p:spPr>
          <a:xfrm>
            <a:off x="1090088" y="6257595"/>
            <a:ext cx="13075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Python</a:t>
            </a:r>
            <a:endParaRPr sz="14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84098" y="4928876"/>
            <a:ext cx="2109600" cy="1746391"/>
            <a:chOff x="5249672" y="4701819"/>
            <a:chExt cx="2109600" cy="1746391"/>
          </a:xfrm>
        </p:grpSpPr>
        <p:sp>
          <p:nvSpPr>
            <p:cNvPr id="51" name="Google Shape;382;p16"/>
            <p:cNvSpPr/>
            <p:nvPr/>
          </p:nvSpPr>
          <p:spPr>
            <a:xfrm>
              <a:off x="5249672" y="4701819"/>
              <a:ext cx="2109600" cy="125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" name="Google Shape;383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72748" y="4761787"/>
              <a:ext cx="1063448" cy="1094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365;p16"/>
            <p:cNvSpPr txBox="1"/>
            <p:nvPr/>
          </p:nvSpPr>
          <p:spPr>
            <a:xfrm>
              <a:off x="5650703" y="6109696"/>
              <a:ext cx="130753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3F3F3F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Malgun Gothic"/>
                  <a:sym typeface="Malgun Gothic"/>
                </a:rPr>
                <a:t>HTML</a:t>
              </a:r>
              <a:endParaRPr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491071" y="4928876"/>
            <a:ext cx="2109600" cy="1717445"/>
            <a:chOff x="8755486" y="4741398"/>
            <a:chExt cx="2109600" cy="1717445"/>
          </a:xfrm>
        </p:grpSpPr>
        <p:grpSp>
          <p:nvGrpSpPr>
            <p:cNvPr id="15" name="그룹 14"/>
            <p:cNvGrpSpPr/>
            <p:nvPr/>
          </p:nvGrpSpPr>
          <p:grpSpPr>
            <a:xfrm>
              <a:off x="8755486" y="4741398"/>
              <a:ext cx="2109600" cy="1252800"/>
              <a:chOff x="8071311" y="4418373"/>
              <a:chExt cx="3273241" cy="1889547"/>
            </a:xfrm>
          </p:grpSpPr>
          <p:sp>
            <p:nvSpPr>
              <p:cNvPr id="55" name="Google Shape;386;p16"/>
              <p:cNvSpPr/>
              <p:nvPr/>
            </p:nvSpPr>
            <p:spPr>
              <a:xfrm>
                <a:off x="8071311" y="4418373"/>
                <a:ext cx="3273241" cy="188954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6" name="Google Shape;387;p1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093613" y="4495280"/>
                <a:ext cx="1228636" cy="1735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" name="Google Shape;365;p16"/>
            <p:cNvSpPr txBox="1"/>
            <p:nvPr/>
          </p:nvSpPr>
          <p:spPr>
            <a:xfrm>
              <a:off x="9156516" y="6120329"/>
              <a:ext cx="130753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3F3F3F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Malgun Gothic"/>
                  <a:sym typeface="Malgun Gothic"/>
                </a:rPr>
                <a:t>CSS</a:t>
              </a:r>
              <a:endParaRPr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810845" y="473376"/>
            <a:ext cx="257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환경</a:t>
            </a:r>
            <a:endParaRPr lang="ko-KR" altLang="en-US" sz="5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552283" y="4928876"/>
            <a:ext cx="2109600" cy="1252800"/>
            <a:chOff x="3684870" y="6109696"/>
            <a:chExt cx="2109600" cy="1252800"/>
          </a:xfrm>
        </p:grpSpPr>
        <p:sp>
          <p:nvSpPr>
            <p:cNvPr id="36" name="Google Shape;382;p16"/>
            <p:cNvSpPr/>
            <p:nvPr/>
          </p:nvSpPr>
          <p:spPr>
            <a:xfrm>
              <a:off x="3684870" y="6109696"/>
              <a:ext cx="2109600" cy="125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611" y="6145978"/>
              <a:ext cx="1676141" cy="1198523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41" name="Google Shape;365;p16"/>
          <p:cNvSpPr txBox="1"/>
          <p:nvPr/>
        </p:nvSpPr>
        <p:spPr>
          <a:xfrm>
            <a:off x="9849378" y="6307807"/>
            <a:ext cx="13075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F3F3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"/>
                <a:sym typeface="Malgun Gothic"/>
              </a:rPr>
              <a:t>JavaScript</a:t>
            </a:r>
            <a:endParaRPr sz="1600" b="1" dirty="0">
              <a:solidFill>
                <a:srgbClr val="3F3F3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5951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CAC3083-F9AA-E1AE-6788-D1F5F3B36860}"/>
              </a:ext>
            </a:extLst>
          </p:cNvPr>
          <p:cNvSpPr txBox="1">
            <a:spLocks/>
          </p:cNvSpPr>
          <p:nvPr/>
        </p:nvSpPr>
        <p:spPr>
          <a:xfrm>
            <a:off x="4791830" y="2555123"/>
            <a:ext cx="2608341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QnA</a:t>
            </a:r>
            <a:endParaRPr lang="en-US" sz="9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459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CAC3083-F9AA-E1AE-6788-D1F5F3B36860}"/>
              </a:ext>
            </a:extLst>
          </p:cNvPr>
          <p:cNvSpPr txBox="1">
            <a:spLocks/>
          </p:cNvSpPr>
          <p:nvPr/>
        </p:nvSpPr>
        <p:spPr>
          <a:xfrm>
            <a:off x="3551690" y="2609677"/>
            <a:ext cx="523824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sz="88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37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스크린샷, 휴대 전화, 전화이(가) 표시된 사진&#10;&#10;자동 생성된 설명">
            <a:extLst>
              <a:ext uri="{FF2B5EF4-FFF2-40B4-BE49-F238E27FC236}">
                <a16:creationId xmlns:a16="http://schemas.microsoft.com/office/drawing/2014/main" id="{AC189536-559D-60FA-4155-28491CA15E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/>
          <a:stretch>
            <a:fillRect/>
          </a:stretch>
        </p:blipFill>
        <p:spPr>
          <a:xfrm>
            <a:off x="2241483" y="1082398"/>
            <a:ext cx="2352969" cy="36685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6462311" y="327378"/>
            <a:ext cx="322201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서비스 소개</a:t>
            </a:r>
            <a:endParaRPr lang="en-US" altLang="ko-KR" sz="5400" b="1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45580" y="1621318"/>
            <a:ext cx="6749933" cy="4220325"/>
            <a:chOff x="5245332" y="1621318"/>
            <a:chExt cx="6749933" cy="4220325"/>
          </a:xfrm>
        </p:grpSpPr>
        <p:grpSp>
          <p:nvGrpSpPr>
            <p:cNvPr id="18" name="그룹 17"/>
            <p:cNvGrpSpPr/>
            <p:nvPr/>
          </p:nvGrpSpPr>
          <p:grpSpPr>
            <a:xfrm>
              <a:off x="5245332" y="1621318"/>
              <a:ext cx="6749933" cy="1047667"/>
              <a:chOff x="5145579" y="1787570"/>
              <a:chExt cx="6749933" cy="104766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145579" y="1787570"/>
                <a:ext cx="29359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서비스 대상</a:t>
                </a:r>
                <a:endParaRPr lang="ko-KR" altLang="en-US" sz="24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40582" y="2250462"/>
                <a:ext cx="6454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모든 </a:t>
                </a:r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세대의 사람들을 </a:t>
                </a:r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대상</a:t>
                </a:r>
                <a:endParaRPr lang="en-US" altLang="ko-KR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언어적으로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다양한 세대 간의 소통을 원활하게 </a:t>
                </a:r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돕</a:t>
                </a:r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는</a:t>
                </a:r>
                <a:r>
                  <a:rPr lang="en-US" altLang="ko-KR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유용한 도구</a:t>
                </a:r>
                <a:endPara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245332" y="3085763"/>
              <a:ext cx="6608617" cy="1292662"/>
              <a:chOff x="5145579" y="3337719"/>
              <a:chExt cx="6608617" cy="129266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145579" y="3337719"/>
                <a:ext cx="638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다른 서비스와의 차별성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40582" y="3799384"/>
                <a:ext cx="63136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기존 자동 번역 서비스와 차별되어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신조어와 줄임 말에 특화된 해석을 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제공</a:t>
                </a:r>
                <a:endPara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다양한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지역과 문화에서 사용되는 신조어를 포함</a:t>
                </a:r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하여 빠르고 정확한 해석을 통해 세밀한 언어 이해를 </a:t>
                </a:r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제공</a:t>
                </a:r>
                <a:endPara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245332" y="4795203"/>
              <a:ext cx="6608617" cy="1046440"/>
              <a:chOff x="5145579" y="4886641"/>
              <a:chExt cx="6608617" cy="104644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145579" y="4886641"/>
                <a:ext cx="638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핵심 기능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440582" y="5348306"/>
                <a:ext cx="63136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어려운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신조어와 줄임 말을 쉽게 이해하고 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해석해주는 기능</a:t>
                </a:r>
                <a:endParaRPr lang="en-US" altLang="ko-KR" sz="1600" b="1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언어 </a:t>
                </a:r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학습을 </a:t>
                </a:r>
                <a:r>
                  <a:rPr lang="ko-KR" altLang="en-US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강화 </a:t>
                </a:r>
                <a:r>
                  <a:rPr lang="ko-KR" altLang="en-US" sz="16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및</a:t>
                </a:r>
                <a:r>
                  <a:rPr lang="en-US" altLang="ko-KR" sz="1600" b="1" dirty="0" smtClean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새로운 언어적 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트렌드 습득</a:t>
                </a:r>
                <a:endPara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21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264776" y="1667060"/>
            <a:ext cx="2970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cs typeface="Arial" pitchFamily="34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264776" y="209534"/>
            <a:ext cx="41070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제작배경 및 필요성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F48AFF-5FE7-F995-CBFC-D2C68EB5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3" t="25450"/>
          <a:stretch/>
        </p:blipFill>
        <p:spPr>
          <a:xfrm>
            <a:off x="8731215" y="784888"/>
            <a:ext cx="3174036" cy="2712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6A8A3E-79D6-DB35-89BB-DD4135DF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05" y="4359734"/>
            <a:ext cx="4988819" cy="1995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모서리가 둥근 직사각형 31">
            <a:extLst>
              <a:ext uri="{FF2B5EF4-FFF2-40B4-BE49-F238E27FC236}">
                <a16:creationId xmlns:a16="http://schemas.microsoft.com/office/drawing/2014/main" id="{8ECF908C-8592-9F53-6EE8-0FB1F790ADF9}"/>
              </a:ext>
            </a:extLst>
          </p:cNvPr>
          <p:cNvSpPr/>
          <p:nvPr/>
        </p:nvSpPr>
        <p:spPr>
          <a:xfrm>
            <a:off x="165711" y="1625742"/>
            <a:ext cx="5026446" cy="2225833"/>
          </a:xfrm>
          <a:prstGeom prst="roundRect">
            <a:avLst>
              <a:gd name="adj" fmla="val 10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80000" anchor="ctr"/>
          <a:lstStyle>
            <a:lvl1pPr marL="2857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9pPr>
          </a:lstStyle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신조어 발달 </a:t>
            </a:r>
            <a:endParaRPr lang="en-US" altLang="ko-KR"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spc="-150" dirty="0">
                <a:latin typeface="배달의민족 한나체 Air" panose="020B0600000101010101" charset="-127"/>
                <a:ea typeface="배달의민족 한나체 Air" panose="020B0600000101010101" charset="-127"/>
              </a:rPr>
              <a:t>  SNS</a:t>
            </a:r>
            <a:r>
              <a:rPr lang="ko-KR" altLang="en-US" sz="1400" b="1" spc="-150" dirty="0">
                <a:latin typeface="배달의민족 한나체 Air" panose="020B0600000101010101" charset="-127"/>
                <a:ea typeface="배달의민족 한나체 Air" panose="020B0600000101010101" charset="-127"/>
              </a:rPr>
              <a:t>와 디지털 커뮤니케이션으로 신조어가 쉽게 만들어지고 퍼져나가는 경향</a:t>
            </a:r>
            <a:endParaRPr lang="en-US" altLang="ko-KR" sz="1400" b="1" spc="-150" dirty="0"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/>
            <a:endParaRPr lang="en-US" altLang="ko-KR" sz="1400" b="1" spc="-150" dirty="0">
              <a:solidFill>
                <a:srgbClr val="404040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세대 및 그룹 특정</a:t>
            </a:r>
            <a:endParaRPr lang="en-US" altLang="ko-KR"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400" b="1" spc="-150" dirty="0">
                <a:latin typeface="배달의민족 한나체 Air" panose="020B0600000101010101" charset="-127"/>
                <a:ea typeface="배달의민족 한나체 Air" panose="020B0600000101010101" charset="-127"/>
              </a:rPr>
              <a:t>  신조어는 특정 세대나 그룹에서 주로 사용되어 커뮤니케이션 장벽 형성 가능</a:t>
            </a:r>
            <a:endParaRPr lang="en-US" altLang="ko-KR" sz="1400" b="1" spc="-150" dirty="0"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/>
            <a:endParaRPr lang="en-US" altLang="ko-KR" sz="1400" b="1" spc="-150" dirty="0">
              <a:solidFill>
                <a:srgbClr val="404040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업데이트 어려움</a:t>
            </a:r>
            <a:endParaRPr lang="en-US" altLang="ko-KR"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400" b="1" spc="-150" dirty="0">
                <a:latin typeface="배달의민족 한나체 Air" panose="020B0600000101010101" charset="-127"/>
                <a:ea typeface="배달의민족 한나체 Air" panose="020B0600000101010101" charset="-127"/>
              </a:rPr>
              <a:t>  신조어는 자주 변하고 업데이트되어   따라가기 어려운 특성</a:t>
            </a:r>
            <a:r>
              <a:rPr lang="en-US" altLang="ko-KR" sz="1400" b="1" spc="-150" dirty="0">
                <a:latin typeface="배달의민족 한나체 Air" panose="020B0600000101010101" charset="-127"/>
                <a:ea typeface="배달의민족 한나체 Air" panose="020B0600000101010101" charset="-127"/>
              </a:rPr>
              <a:t>.</a:t>
            </a:r>
          </a:p>
        </p:txBody>
      </p:sp>
      <p:sp>
        <p:nvSpPr>
          <p:cNvPr id="12" name="대각선 방향의 모서리가 둥근 사각형 35">
            <a:extLst>
              <a:ext uri="{FF2B5EF4-FFF2-40B4-BE49-F238E27FC236}">
                <a16:creationId xmlns:a16="http://schemas.microsoft.com/office/drawing/2014/main" id="{91B44410-A040-579D-4664-D3BE7C228A61}"/>
              </a:ext>
            </a:extLst>
          </p:cNvPr>
          <p:cNvSpPr/>
          <p:nvPr/>
        </p:nvSpPr>
        <p:spPr>
          <a:xfrm>
            <a:off x="264776" y="1177219"/>
            <a:ext cx="4473386" cy="404812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세대 간 불통의 원인</a:t>
            </a:r>
            <a:r>
              <a:rPr lang="en-US" altLang="ko-KR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,</a:t>
            </a:r>
            <a:r>
              <a:rPr lang="ko-KR" altLang="en-US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 </a:t>
            </a:r>
            <a:r>
              <a:rPr lang="en-US" altLang="ko-KR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‘</a:t>
            </a:r>
            <a:r>
              <a:rPr lang="ko-KR" altLang="en-US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신조어</a:t>
            </a:r>
            <a:r>
              <a:rPr lang="en-US" altLang="ko-KR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’</a:t>
            </a:r>
            <a:endParaRPr lang="ko-KR" altLang="en-US" sz="2000" b="1" spc="-150" dirty="0">
              <a:solidFill>
                <a:srgbClr val="F3F3F3"/>
              </a:solidFill>
              <a:latin typeface="배달의민족 한나체 Air" panose="020B0600000101010101" charset="-127"/>
              <a:ea typeface="배달의민족 한나체 Air" panose="020B0600000101010101" charset="-127"/>
            </a:endParaRPr>
          </a:p>
        </p:txBody>
      </p:sp>
      <p:sp>
        <p:nvSpPr>
          <p:cNvPr id="16" name="대각선 방향의 모서리가 둥근 사각형 40">
            <a:extLst>
              <a:ext uri="{FF2B5EF4-FFF2-40B4-BE49-F238E27FC236}">
                <a16:creationId xmlns:a16="http://schemas.microsoft.com/office/drawing/2014/main" id="{DCD69FFD-2939-4A86-7A0F-A8BE38A3724A}"/>
              </a:ext>
            </a:extLst>
          </p:cNvPr>
          <p:cNvSpPr/>
          <p:nvPr/>
        </p:nvSpPr>
        <p:spPr>
          <a:xfrm>
            <a:off x="264776" y="3938295"/>
            <a:ext cx="4473386" cy="404813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150" dirty="0">
                <a:solidFill>
                  <a:srgbClr val="F3F3F3"/>
                </a:solidFill>
                <a:latin typeface="배달의민족 한나체 Air" panose="020B0600000101010101" charset="-127"/>
                <a:ea typeface="배달의민족 한나체 Air" panose="020B0600000101010101" charset="-127"/>
              </a:rPr>
              <a:t>공통된 세대 문화 마련 필요성 대두 </a:t>
            </a:r>
          </a:p>
        </p:txBody>
      </p:sp>
      <p:sp>
        <p:nvSpPr>
          <p:cNvPr id="2" name="Google Shape;147;p4">
            <a:extLst>
              <a:ext uri="{FF2B5EF4-FFF2-40B4-BE49-F238E27FC236}">
                <a16:creationId xmlns:a16="http://schemas.microsoft.com/office/drawing/2014/main" id="{D2ECB9C1-9D02-934D-780B-45FF5C49CD1C}"/>
              </a:ext>
            </a:extLst>
          </p:cNvPr>
          <p:cNvSpPr/>
          <p:nvPr/>
        </p:nvSpPr>
        <p:spPr>
          <a:xfrm>
            <a:off x="165711" y="4541352"/>
            <a:ext cx="5845228" cy="1971486"/>
          </a:xfrm>
          <a:prstGeom prst="roundRect">
            <a:avLst>
              <a:gd name="adj" fmla="val 108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45700" rIns="180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신조어 번역기</a:t>
            </a:r>
            <a:endParaRPr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r>
              <a:rPr lang="en-US" alt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  </a:t>
            </a:r>
            <a:r>
              <a:rPr 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다양한 세대간 소통을 도와주고, 신조어에 대한 이해를 쉽게 도와주는 서비스</a:t>
            </a:r>
            <a:endParaRPr sz="1400" b="1" spc="-150" dirty="0">
              <a:solidFill>
                <a:schemeClr val="dk1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endParaRPr sz="1400" b="1" spc="-150" dirty="0">
              <a:solidFill>
                <a:schemeClr val="dk1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r>
              <a:rPr lang="ko-KR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기술 익숙하지 않은 사용자</a:t>
            </a:r>
            <a:endParaRPr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r>
              <a:rPr lang="en-US" alt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  </a:t>
            </a:r>
            <a:r>
              <a:rPr 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고령자 및 </a:t>
            </a:r>
            <a:r>
              <a:rPr lang="ko-KR" altLang="en-US" sz="1400" b="1" spc="-150" dirty="0" smtClean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소셜 미디어에</a:t>
            </a:r>
            <a:r>
              <a:rPr lang="ko-KR" sz="1400" b="1" spc="-150" dirty="0" smtClean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 </a:t>
            </a:r>
            <a:r>
              <a:rPr 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미숙한 사람들이 신조어 이해에 </a:t>
            </a:r>
            <a:r>
              <a:rPr lang="ko-KR" sz="1400" b="1" spc="-150" dirty="0" smtClean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도움</a:t>
            </a:r>
            <a:endParaRPr sz="1400" b="1" spc="-150" dirty="0">
              <a:solidFill>
                <a:schemeClr val="dk1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endParaRPr sz="1400" b="1" spc="-150" dirty="0">
              <a:solidFill>
                <a:schemeClr val="dk1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r>
              <a:rPr lang="ko-KR" b="1" spc="-150" dirty="0">
                <a:solidFill>
                  <a:srgbClr val="375182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기업 및 광고 업계 활용</a:t>
            </a:r>
            <a:endParaRPr b="1" spc="-150" dirty="0">
              <a:solidFill>
                <a:srgbClr val="375182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260"/>
              </a:spcBef>
              <a:spcAft>
                <a:spcPts val="0"/>
              </a:spcAft>
              <a:buNone/>
            </a:pPr>
            <a:r>
              <a:rPr lang="en-US" alt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  </a:t>
            </a:r>
            <a:r>
              <a:rPr 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고객과의 효과적인 커뮤니케이션을 위해 이 서비스 활용 가능하며, </a:t>
            </a:r>
            <a:r>
              <a:rPr lang="ko-KR" altLang="en-US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원활한 소통 </a:t>
            </a:r>
            <a:r>
              <a:rPr lang="ko-KR" sz="1400" b="1" spc="-150" dirty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향상 </a:t>
            </a:r>
            <a:r>
              <a:rPr lang="ko-KR" sz="1400" b="1" spc="-150" dirty="0" smtClean="0">
                <a:solidFill>
                  <a:schemeClr val="dk1"/>
                </a:solidFill>
                <a:latin typeface="배달의민족 한나체 Air" panose="020B0600000101010101" charset="-127"/>
                <a:ea typeface="배달의민족 한나체 Air" panose="020B0600000101010101" charset="-127"/>
                <a:cs typeface="Malgun Gothic"/>
                <a:sym typeface="Malgun Gothic"/>
              </a:rPr>
              <a:t>기대됨</a:t>
            </a:r>
            <a:endParaRPr sz="900" b="1" spc="-150" dirty="0">
              <a:solidFill>
                <a:schemeClr val="dk1"/>
              </a:solidFill>
              <a:latin typeface="배달의민족 한나체 Air" panose="020B0600000101010101" charset="-127"/>
              <a:ea typeface="배달의민족 한나체 Air" panose="020B0600000101010101" charset="-127"/>
              <a:cs typeface="Malgun Gothic"/>
              <a:sym typeface="Malgun Gothic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68BFF5-1499-D438-7694-AEF8EF5962AC}"/>
              </a:ext>
            </a:extLst>
          </p:cNvPr>
          <p:cNvGrpSpPr/>
          <p:nvPr/>
        </p:nvGrpSpPr>
        <p:grpSpPr>
          <a:xfrm>
            <a:off x="5182228" y="806173"/>
            <a:ext cx="3185024" cy="2690716"/>
            <a:chOff x="4979491" y="844522"/>
            <a:chExt cx="3532176" cy="295524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7D5282-779D-8B33-34D3-F8044D0C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9491" y="844522"/>
              <a:ext cx="3532175" cy="9597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9CB926-07E8-00A3-741A-42FD6AE0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9492" y="1804242"/>
              <a:ext cx="3532175" cy="1995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9746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012968" y="2228983"/>
            <a:ext cx="5499442" cy="4363502"/>
            <a:chOff x="6511732" y="2087665"/>
            <a:chExt cx="5499442" cy="436350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A83F4E5-3E75-306F-F946-30F168C63E4C}"/>
                </a:ext>
              </a:extLst>
            </p:cNvPr>
            <p:cNvSpPr/>
            <p:nvPr/>
          </p:nvSpPr>
          <p:spPr>
            <a:xfrm>
              <a:off x="6511732" y="2329391"/>
              <a:ext cx="415877" cy="419100"/>
            </a:xfrm>
            <a:prstGeom prst="ellipse">
              <a:avLst/>
            </a:prstGeom>
            <a:solidFill>
              <a:srgbClr val="375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ko-KR" altLang="en-US" sz="2000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✔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19B530B-56CD-E368-6CC9-EB69FFC778EE}"/>
                </a:ext>
              </a:extLst>
            </p:cNvPr>
            <p:cNvSpPr/>
            <p:nvPr/>
          </p:nvSpPr>
          <p:spPr>
            <a:xfrm>
              <a:off x="6511732" y="3380448"/>
              <a:ext cx="415877" cy="419100"/>
            </a:xfrm>
            <a:prstGeom prst="ellipse">
              <a:avLst/>
            </a:prstGeom>
            <a:solidFill>
              <a:srgbClr val="375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ko-KR" altLang="en-US" sz="2000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✔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395B35-D9F7-761F-F4DB-668DA88A0975}"/>
                </a:ext>
              </a:extLst>
            </p:cNvPr>
            <p:cNvSpPr/>
            <p:nvPr/>
          </p:nvSpPr>
          <p:spPr>
            <a:xfrm>
              <a:off x="6511732" y="4431505"/>
              <a:ext cx="415877" cy="419100"/>
            </a:xfrm>
            <a:prstGeom prst="ellipse">
              <a:avLst/>
            </a:prstGeom>
            <a:solidFill>
              <a:srgbClr val="375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ko-KR" altLang="en-US" sz="2000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✔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1575E16-87BD-77F9-ABE0-E3A4A02F54BB}"/>
                </a:ext>
              </a:extLst>
            </p:cNvPr>
            <p:cNvSpPr/>
            <p:nvPr/>
          </p:nvSpPr>
          <p:spPr>
            <a:xfrm>
              <a:off x="6511732" y="5590285"/>
              <a:ext cx="415877" cy="419100"/>
            </a:xfrm>
            <a:prstGeom prst="ellipse">
              <a:avLst/>
            </a:prstGeom>
            <a:solidFill>
              <a:srgbClr val="375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ko-KR" altLang="en-US" sz="2000" spc="-1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✔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086599" y="2087665"/>
              <a:ext cx="4810126" cy="964108"/>
              <a:chOff x="7086600" y="2087665"/>
              <a:chExt cx="4810126" cy="96410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086600" y="2087665"/>
                <a:ext cx="3948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타겟 웹사이트 선별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086600" y="2466998"/>
                <a:ext cx="4810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원하는 데이터를 얻기 위해 분석할 대상 웹사이트를 선별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블로그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소셜 미디어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포럼 등의 웹사이트를 선택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7086599" y="3138722"/>
              <a:ext cx="4924575" cy="964108"/>
              <a:chOff x="7086599" y="2087665"/>
              <a:chExt cx="4924575" cy="96410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086600" y="2087665"/>
                <a:ext cx="3948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Web Scraping </a:t>
                </a:r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도구 선택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086599" y="2466998"/>
                <a:ext cx="49245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Beautiful Soup, Requests, Selenium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등의 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Web Scraping</a:t>
                </a:r>
              </a:p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도구를 선택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7086599" y="4189779"/>
              <a:ext cx="4810126" cy="964108"/>
              <a:chOff x="7086600" y="2087665"/>
              <a:chExt cx="4810126" cy="96410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086600" y="2087665"/>
                <a:ext cx="3948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 페이지 접속 및 데이터 추출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086600" y="2466998"/>
                <a:ext cx="4810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웹 페이지의 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HTML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구조를 파악하고 필요한 정보를 추출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원하는 데이터가 어떤 태그와 속성에 있는지 확인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086599" y="5240837"/>
              <a:ext cx="4810126" cy="1210330"/>
              <a:chOff x="7086600" y="2087665"/>
              <a:chExt cx="4810126" cy="121033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086600" y="2087665"/>
                <a:ext cx="3948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저장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086600" y="2466998"/>
                <a:ext cx="48101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추출한 데이터를 원하는 형식으로 가공하여 저장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CSV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파일에 저장 후 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Pandas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라이브러리를 이용하여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Data Frame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생성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6930156" y="1559404"/>
            <a:ext cx="366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과정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(Web Scraping)</a:t>
            </a:r>
            <a:endParaRPr lang="ko-KR" altLang="en-US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2868722" y="327378"/>
            <a:ext cx="645455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데이터 수집 및 분석 과정</a:t>
            </a:r>
            <a:endParaRPr lang="en-US" altLang="ko-KR" sz="5400" b="1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2954" y="1559404"/>
            <a:ext cx="255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(Web Site)</a:t>
            </a:r>
            <a:endParaRPr lang="ko-KR" altLang="en-US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278086" y="2204044"/>
            <a:ext cx="3342566" cy="4116002"/>
            <a:chOff x="1278086" y="2204044"/>
            <a:chExt cx="3342566" cy="411600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086" y="2204044"/>
              <a:ext cx="3342566" cy="95501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448" y="4400788"/>
              <a:ext cx="1879842" cy="191925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21" y="3163110"/>
            <a:ext cx="900000" cy="9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28" y="3159063"/>
            <a:ext cx="970749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A65B3E-84FE-4A75-40CB-4907ED20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5" y="1957393"/>
            <a:ext cx="5270566" cy="4227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6186C8-B6F3-4C75-7062-9154D1000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1960556"/>
            <a:ext cx="5146791" cy="4220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3302439" y="327378"/>
            <a:ext cx="5587122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Web Scraping</a:t>
            </a:r>
            <a:r>
              <a:rPr lang="ko-KR" altLang="en-US" sz="5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rPr>
              <a:t> 과정</a:t>
            </a:r>
            <a:endParaRPr lang="en-US" altLang="ko-KR" sz="5400" b="1" spc="-1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itchFamily="34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965892" y="3809180"/>
            <a:ext cx="485156" cy="523702"/>
          </a:xfrm>
          <a:prstGeom prst="rightArrow">
            <a:avLst/>
          </a:prstGeom>
          <a:solidFill>
            <a:srgbClr val="5AB4C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스크린샷, 만화 영화, 의류이(가) 표시된 사진&#10;&#10;자동 생성된 설명">
            <a:extLst>
              <a:ext uri="{FF2B5EF4-FFF2-40B4-BE49-F238E27FC236}">
                <a16:creationId xmlns:a16="http://schemas.microsoft.com/office/drawing/2014/main" id="{53AB603B-FCF0-1E56-CF17-F9BFD171FC9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r="20721"/>
          <a:stretch>
            <a:fillRect/>
          </a:stretch>
        </p:blipFill>
        <p:spPr>
          <a:xfrm>
            <a:off x="5268913" y="0"/>
            <a:ext cx="6923087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 rot="17173995">
            <a:off x="10533709" y="5562256"/>
            <a:ext cx="1753564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93002" y="2578026"/>
            <a:ext cx="5208247" cy="2424097"/>
            <a:chOff x="893002" y="2578026"/>
            <a:chExt cx="5208247" cy="24240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893002" y="2578026"/>
              <a:ext cx="5208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02. </a:t>
              </a:r>
              <a:r>
                <a:rPr lang="ko-KR" altLang="en-US" sz="4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개발 목표 및 내용</a:t>
              </a: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978727" y="3537959"/>
              <a:ext cx="3584864" cy="400110"/>
              <a:chOff x="1171575" y="3751719"/>
              <a:chExt cx="3584864" cy="40011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6D39CC-26D9-7C6E-9C55-1889773850A6}"/>
                  </a:ext>
                </a:extLst>
              </p:cNvPr>
              <p:cNvSpPr txBox="1"/>
              <p:nvPr/>
            </p:nvSpPr>
            <p:spPr>
              <a:xfrm>
                <a:off x="1554819" y="3751719"/>
                <a:ext cx="3201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개발 목표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171575" y="3751719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1.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78727" y="4069986"/>
              <a:ext cx="3584864" cy="400110"/>
              <a:chOff x="1171575" y="4287822"/>
              <a:chExt cx="3584864" cy="4001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B1E522-2205-2325-A473-CCACF5F6258E}"/>
                  </a:ext>
                </a:extLst>
              </p:cNvPr>
              <p:cNvSpPr txBox="1"/>
              <p:nvPr/>
            </p:nvSpPr>
            <p:spPr>
              <a:xfrm>
                <a:off x="1554819" y="4287822"/>
                <a:ext cx="3201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개발 일정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171575" y="4287822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978727" y="4602013"/>
              <a:ext cx="3890791" cy="400110"/>
              <a:chOff x="1171575" y="4823925"/>
              <a:chExt cx="3890791" cy="400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0C3BD3-27F4-993A-051B-FD4D449A7B2B}"/>
                  </a:ext>
                </a:extLst>
              </p:cNvPr>
              <p:cNvSpPr txBox="1"/>
              <p:nvPr/>
            </p:nvSpPr>
            <p:spPr>
              <a:xfrm>
                <a:off x="1554819" y="4823925"/>
                <a:ext cx="35075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사용 기술</a:t>
                </a:r>
                <a:endPara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171575" y="4823925"/>
                <a:ext cx="383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3.</a:t>
                </a:r>
                <a:endParaRPr lang="ko-KR" altLang="en-US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11C68F-EC13-6928-C6A2-98F39233B5E8}"/>
              </a:ext>
            </a:extLst>
          </p:cNvPr>
          <p:cNvSpPr/>
          <p:nvPr/>
        </p:nvSpPr>
        <p:spPr>
          <a:xfrm>
            <a:off x="11218757" y="6147582"/>
            <a:ext cx="973243" cy="515074"/>
          </a:xfrm>
          <a:prstGeom prst="rect">
            <a:avLst/>
          </a:prstGeom>
          <a:solidFill>
            <a:srgbClr val="FFFFFF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449025" y="188192"/>
            <a:ext cx="4976415" cy="2092881"/>
            <a:chOff x="4413012" y="1645867"/>
            <a:chExt cx="4642873" cy="20928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67"/>
              <a:ext cx="326292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hat Bot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672232" y="2839812"/>
              <a:ext cx="282008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spc="-15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NEW WORD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413012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spc="-15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052513" y="1681696"/>
            <a:ext cx="10310811" cy="4514073"/>
            <a:chOff x="1400175" y="1681696"/>
            <a:chExt cx="10310811" cy="4514073"/>
          </a:xfrm>
        </p:grpSpPr>
        <p:grpSp>
          <p:nvGrpSpPr>
            <p:cNvPr id="45" name="그룹 44"/>
            <p:cNvGrpSpPr/>
            <p:nvPr/>
          </p:nvGrpSpPr>
          <p:grpSpPr>
            <a:xfrm>
              <a:off x="5624084" y="1681696"/>
              <a:ext cx="1510540" cy="4514073"/>
              <a:chOff x="5738337" y="1681696"/>
              <a:chExt cx="1510540" cy="4514073"/>
            </a:xfrm>
          </p:grpSpPr>
          <p:grpSp>
            <p:nvGrpSpPr>
              <p:cNvPr id="31" name="그룹 35">
                <a:extLst>
                  <a:ext uri="{FF2B5EF4-FFF2-40B4-BE49-F238E27FC236}">
                    <a16:creationId xmlns:a16="http://schemas.microsoft.com/office/drawing/2014/main" id="{3EF28E97-EA60-43C2-9B75-820CB91FF030}"/>
                  </a:ext>
                </a:extLst>
              </p:cNvPr>
              <p:cNvGrpSpPr/>
              <p:nvPr/>
            </p:nvGrpSpPr>
            <p:grpSpPr>
              <a:xfrm>
                <a:off x="5738337" y="1681696"/>
                <a:ext cx="1510540" cy="4514073"/>
                <a:chOff x="3802209" y="1681694"/>
                <a:chExt cx="1510540" cy="4514073"/>
              </a:xfrm>
            </p:grpSpPr>
            <p:sp>
              <p:nvSpPr>
                <p:cNvPr id="32" name="Rectangle 24">
                  <a:extLst>
                    <a:ext uri="{FF2B5EF4-FFF2-40B4-BE49-F238E27FC236}">
                      <a16:creationId xmlns:a16="http://schemas.microsoft.com/office/drawing/2014/main" id="{0234B3AB-A4FF-4299-9174-50EF3C1B1160}"/>
                    </a:ext>
                  </a:extLst>
                </p:cNvPr>
                <p:cNvSpPr/>
                <p:nvPr/>
              </p:nvSpPr>
              <p:spPr>
                <a:xfrm rot="3600000">
                  <a:off x="3802210" y="2518620"/>
                  <a:ext cx="1484064" cy="148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152" h="1368152">
                      <a:moveTo>
                        <a:pt x="0" y="771505"/>
                      </a:moveTo>
                      <a:lnTo>
                        <a:pt x="771506" y="771505"/>
                      </a:lnTo>
                      <a:lnTo>
                        <a:pt x="771506" y="0"/>
                      </a:lnTo>
                      <a:lnTo>
                        <a:pt x="1368152" y="0"/>
                      </a:lnTo>
                      <a:lnTo>
                        <a:pt x="1368152" y="1368152"/>
                      </a:lnTo>
                      <a:lnTo>
                        <a:pt x="0" y="1368152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scene3d>
                  <a:camera prst="isometricTopUp">
                    <a:rot lat="19697038" lon="2817926" rev="4869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5DCBDD6-759C-4777-898F-48B8D42D1C66}"/>
                    </a:ext>
                  </a:extLst>
                </p:cNvPr>
                <p:cNvSpPr/>
                <p:nvPr/>
              </p:nvSpPr>
              <p:spPr>
                <a:xfrm rot="3600000">
                  <a:off x="3775735" y="1734643"/>
                  <a:ext cx="1589964" cy="14840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isometricTopUp">
                    <a:rot lat="19697038" lon="2817926" rev="48691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4" name="Rectangle 24">
                  <a:extLst>
                    <a:ext uri="{FF2B5EF4-FFF2-40B4-BE49-F238E27FC236}">
                      <a16:creationId xmlns:a16="http://schemas.microsoft.com/office/drawing/2014/main" id="{C79746E7-C027-4C0D-B0CD-8A319C806F89}"/>
                    </a:ext>
                  </a:extLst>
                </p:cNvPr>
                <p:cNvSpPr/>
                <p:nvPr/>
              </p:nvSpPr>
              <p:spPr>
                <a:xfrm rot="3600000">
                  <a:off x="3802210" y="3249647"/>
                  <a:ext cx="1484064" cy="148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152" h="1368152">
                      <a:moveTo>
                        <a:pt x="0" y="771505"/>
                      </a:moveTo>
                      <a:lnTo>
                        <a:pt x="771506" y="771505"/>
                      </a:lnTo>
                      <a:lnTo>
                        <a:pt x="771506" y="0"/>
                      </a:lnTo>
                      <a:lnTo>
                        <a:pt x="1368152" y="0"/>
                      </a:lnTo>
                      <a:lnTo>
                        <a:pt x="1368152" y="1368152"/>
                      </a:lnTo>
                      <a:lnTo>
                        <a:pt x="0" y="1368152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isometricTopUp">
                    <a:rot lat="19697038" lon="2817926" rev="4869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5" name="Rectangle 24">
                  <a:extLst>
                    <a:ext uri="{FF2B5EF4-FFF2-40B4-BE49-F238E27FC236}">
                      <a16:creationId xmlns:a16="http://schemas.microsoft.com/office/drawing/2014/main" id="{2009C3FE-144F-4B88-8A04-8E00F0DA233D}"/>
                    </a:ext>
                  </a:extLst>
                </p:cNvPr>
                <p:cNvSpPr/>
                <p:nvPr/>
              </p:nvSpPr>
              <p:spPr>
                <a:xfrm rot="3600000">
                  <a:off x="3802210" y="3980674"/>
                  <a:ext cx="1484064" cy="148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152" h="1368152">
                      <a:moveTo>
                        <a:pt x="0" y="771505"/>
                      </a:moveTo>
                      <a:lnTo>
                        <a:pt x="771506" y="771505"/>
                      </a:lnTo>
                      <a:lnTo>
                        <a:pt x="771506" y="0"/>
                      </a:lnTo>
                      <a:lnTo>
                        <a:pt x="1368152" y="0"/>
                      </a:lnTo>
                      <a:lnTo>
                        <a:pt x="1368152" y="1368152"/>
                      </a:lnTo>
                      <a:lnTo>
                        <a:pt x="0" y="136815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scene3d>
                  <a:camera prst="isometricTopUp">
                    <a:rot lat="19697038" lon="2817926" rev="4869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6" name="Rectangle 24">
                  <a:extLst>
                    <a:ext uri="{FF2B5EF4-FFF2-40B4-BE49-F238E27FC236}">
                      <a16:creationId xmlns:a16="http://schemas.microsoft.com/office/drawing/2014/main" id="{3BBB3778-2975-429C-BBF1-C752057F635E}"/>
                    </a:ext>
                  </a:extLst>
                </p:cNvPr>
                <p:cNvSpPr/>
                <p:nvPr/>
              </p:nvSpPr>
              <p:spPr>
                <a:xfrm rot="3600000">
                  <a:off x="3802210" y="4711702"/>
                  <a:ext cx="1484064" cy="148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152" h="1368152">
                      <a:moveTo>
                        <a:pt x="0" y="771505"/>
                      </a:moveTo>
                      <a:lnTo>
                        <a:pt x="771506" y="771505"/>
                      </a:lnTo>
                      <a:lnTo>
                        <a:pt x="771506" y="0"/>
                      </a:lnTo>
                      <a:lnTo>
                        <a:pt x="1368152" y="0"/>
                      </a:lnTo>
                      <a:lnTo>
                        <a:pt x="1368152" y="1368152"/>
                      </a:lnTo>
                      <a:lnTo>
                        <a:pt x="0" y="1368152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scene3d>
                  <a:camera prst="isometricTopUp">
                    <a:rot lat="19697038" lon="2817926" rev="4869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F6086D9-A041-4576-8B0C-0825E97F4971}"/>
                  </a:ext>
                </a:extLst>
              </p:cNvPr>
              <p:cNvGrpSpPr/>
              <p:nvPr/>
            </p:nvGrpSpPr>
            <p:grpSpPr>
              <a:xfrm>
                <a:off x="5797897" y="2071005"/>
                <a:ext cx="1391420" cy="830998"/>
                <a:chOff x="3233964" y="1954419"/>
                <a:chExt cx="1410044" cy="56395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17A9DD2-9B2F-42AD-B623-394A7669D010}"/>
                    </a:ext>
                  </a:extLst>
                </p:cNvPr>
                <p:cNvSpPr txBox="1"/>
                <p:nvPr/>
              </p:nvSpPr>
              <p:spPr>
                <a:xfrm>
                  <a:off x="3233964" y="1954419"/>
                  <a:ext cx="1400519" cy="563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spc="-150" dirty="0" err="1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itchFamily="34" charset="0"/>
                    </a:rPr>
                    <a:t>Ｃｈａｔ</a:t>
                  </a:r>
                  <a:r>
                    <a:rPr lang="ko-KR" altLang="en-US" sz="2400" b="1" spc="-150" dirty="0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itchFamily="34" charset="0"/>
                    </a:rPr>
                    <a:t>　</a:t>
                  </a:r>
                  <a:r>
                    <a:rPr lang="ko-KR" altLang="en-US" sz="2400" b="1" spc="-150" dirty="0" err="1">
                      <a:solidFill>
                        <a:schemeClr val="bg1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Arial" pitchFamily="34" charset="0"/>
                    </a:rPr>
                    <a:t>Ｂｏｔ</a:t>
                  </a:r>
                  <a:endParaRPr lang="ko-KR" altLang="en-US" sz="2400" b="1" spc="-15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2467D82-CA07-44F2-9BC9-CBE42C75FFEF}"/>
                    </a:ext>
                  </a:extLst>
                </p:cNvPr>
                <p:cNvSpPr txBox="1"/>
                <p:nvPr/>
              </p:nvSpPr>
              <p:spPr>
                <a:xfrm>
                  <a:off x="3243490" y="2171403"/>
                  <a:ext cx="1400518" cy="208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ko-KR" altLang="en-US" sz="14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7793257" y="3059729"/>
              <a:ext cx="3917729" cy="792088"/>
              <a:chOff x="7793257" y="3042591"/>
              <a:chExt cx="3917729" cy="7920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0B8936-2B63-472E-B707-A01FFA323C8E}"/>
                  </a:ext>
                </a:extLst>
              </p:cNvPr>
              <p:cNvSpPr txBox="1"/>
              <p:nvPr/>
            </p:nvSpPr>
            <p:spPr>
              <a:xfrm>
                <a:off x="8738885" y="3177025"/>
                <a:ext cx="29721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신조어 업데이트를</a:t>
                </a:r>
                <a:r>
                  <a:rPr lang="en-US" altLang="ko-KR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주기적으로 반영</a:t>
                </a:r>
              </a:p>
              <a:p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변화에 능동적 대응</a:t>
                </a: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7793257" y="3042591"/>
                <a:ext cx="792088" cy="792088"/>
                <a:chOff x="7793257" y="3032956"/>
                <a:chExt cx="792088" cy="79208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71C78A4E-2956-4A65-B5A2-D85DBBE64492}"/>
                    </a:ext>
                  </a:extLst>
                </p:cNvPr>
                <p:cNvSpPr/>
                <p:nvPr/>
              </p:nvSpPr>
              <p:spPr>
                <a:xfrm>
                  <a:off x="7793257" y="3032956"/>
                  <a:ext cx="792088" cy="7920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6" name="Rectangle 7">
                  <a:extLst>
                    <a:ext uri="{FF2B5EF4-FFF2-40B4-BE49-F238E27FC236}">
                      <a16:creationId xmlns:a16="http://schemas.microsoft.com/office/drawing/2014/main" id="{FD06EF8E-55BD-4F66-A7C7-E52E92A67795}"/>
                    </a:ext>
                  </a:extLst>
                </p:cNvPr>
                <p:cNvSpPr/>
                <p:nvPr/>
              </p:nvSpPr>
              <p:spPr>
                <a:xfrm>
                  <a:off x="8028281" y="3267980"/>
                  <a:ext cx="322040" cy="322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000" h="3240000">
                      <a:moveTo>
                        <a:pt x="401869" y="2055482"/>
                      </a:moveTo>
                      <a:lnTo>
                        <a:pt x="869869" y="2055482"/>
                      </a:lnTo>
                      <a:lnTo>
                        <a:pt x="869869" y="2919482"/>
                      </a:lnTo>
                      <a:lnTo>
                        <a:pt x="401869" y="2919482"/>
                      </a:lnTo>
                      <a:close/>
                      <a:moveTo>
                        <a:pt x="1121949" y="1695482"/>
                      </a:moveTo>
                      <a:lnTo>
                        <a:pt x="1589949" y="1695482"/>
                      </a:lnTo>
                      <a:lnTo>
                        <a:pt x="1589949" y="2919482"/>
                      </a:lnTo>
                      <a:lnTo>
                        <a:pt x="1121949" y="2919482"/>
                      </a:lnTo>
                      <a:close/>
                      <a:moveTo>
                        <a:pt x="1842029" y="1335482"/>
                      </a:moveTo>
                      <a:lnTo>
                        <a:pt x="2310029" y="1335482"/>
                      </a:lnTo>
                      <a:lnTo>
                        <a:pt x="2310029" y="2919482"/>
                      </a:lnTo>
                      <a:lnTo>
                        <a:pt x="1842029" y="2919482"/>
                      </a:lnTo>
                      <a:close/>
                      <a:moveTo>
                        <a:pt x="2562109" y="975482"/>
                      </a:moveTo>
                      <a:lnTo>
                        <a:pt x="3030109" y="975482"/>
                      </a:lnTo>
                      <a:lnTo>
                        <a:pt x="3030109" y="2919482"/>
                      </a:lnTo>
                      <a:lnTo>
                        <a:pt x="2562109" y="2919482"/>
                      </a:lnTo>
                      <a:close/>
                      <a:moveTo>
                        <a:pt x="2321888" y="224805"/>
                      </a:moveTo>
                      <a:lnTo>
                        <a:pt x="2880631" y="247420"/>
                      </a:lnTo>
                      <a:lnTo>
                        <a:pt x="2620844" y="742612"/>
                      </a:lnTo>
                      <a:lnTo>
                        <a:pt x="2546105" y="613161"/>
                      </a:lnTo>
                      <a:lnTo>
                        <a:pt x="541555" y="1770488"/>
                      </a:lnTo>
                      <a:lnTo>
                        <a:pt x="392077" y="1511585"/>
                      </a:lnTo>
                      <a:lnTo>
                        <a:pt x="2396627" y="354257"/>
                      </a:lnTo>
                      <a:close/>
                      <a:moveTo>
                        <a:pt x="0" y="0"/>
                      </a:moveTo>
                      <a:lnTo>
                        <a:pt x="180000" y="0"/>
                      </a:lnTo>
                      <a:lnTo>
                        <a:pt x="180000" y="3059999"/>
                      </a:lnTo>
                      <a:lnTo>
                        <a:pt x="3240000" y="3059999"/>
                      </a:lnTo>
                      <a:lnTo>
                        <a:pt x="3240000" y="3239999"/>
                      </a:lnTo>
                      <a:lnTo>
                        <a:pt x="180000" y="3239999"/>
                      </a:lnTo>
                      <a:lnTo>
                        <a:pt x="180000" y="3240000"/>
                      </a:lnTo>
                      <a:lnTo>
                        <a:pt x="0" y="3240000"/>
                      </a:lnTo>
                      <a:lnTo>
                        <a:pt x="0" y="3239999"/>
                      </a:lnTo>
                      <a:lnTo>
                        <a:pt x="0" y="305999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pc="-150" dirty="0">
                    <a:latin typeface="배달의민족 한나체 Air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>
              <a:off x="7793257" y="4598152"/>
              <a:ext cx="3917729" cy="792088"/>
              <a:chOff x="7829977" y="4598152"/>
              <a:chExt cx="3917729" cy="79208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D7826A-C6D3-4401-85C1-46C137289437}"/>
                  </a:ext>
                </a:extLst>
              </p:cNvPr>
              <p:cNvSpPr txBox="1"/>
              <p:nvPr/>
            </p:nvSpPr>
            <p:spPr>
              <a:xfrm>
                <a:off x="8712411" y="4732586"/>
                <a:ext cx="3035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신조어 번역을 통해</a:t>
                </a:r>
                <a:endPara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endParaRPr>
              </a:p>
              <a:p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세대간 언어적 격차를 해소하는 역할</a:t>
                </a: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7829977" y="4598152"/>
                <a:ext cx="792088" cy="792088"/>
                <a:chOff x="7829977" y="4598152"/>
                <a:chExt cx="792088" cy="792088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C89645DB-A856-4296-A043-6A6214055E9F}"/>
                    </a:ext>
                  </a:extLst>
                </p:cNvPr>
                <p:cNvSpPr/>
                <p:nvPr/>
              </p:nvSpPr>
              <p:spPr>
                <a:xfrm>
                  <a:off x="7829977" y="4598152"/>
                  <a:ext cx="792088" cy="79208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7" name="Rounded Rectangle 10">
                  <a:extLst>
                    <a:ext uri="{FF2B5EF4-FFF2-40B4-BE49-F238E27FC236}">
                      <a16:creationId xmlns:a16="http://schemas.microsoft.com/office/drawing/2014/main" id="{B60C8652-611F-4B60-A63D-DA5FD3036CCB}"/>
                    </a:ext>
                  </a:extLst>
                </p:cNvPr>
                <p:cNvSpPr/>
                <p:nvPr/>
              </p:nvSpPr>
              <p:spPr>
                <a:xfrm>
                  <a:off x="8098941" y="4826020"/>
                  <a:ext cx="254160" cy="336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272" h="3240000">
                      <a:moveTo>
                        <a:pt x="1358676" y="2676152"/>
                      </a:moveTo>
                      <a:cubicBezTo>
                        <a:pt x="1327753" y="2676152"/>
                        <a:pt x="1302685" y="2701220"/>
                        <a:pt x="1302685" y="2732143"/>
                      </a:cubicBezTo>
                      <a:lnTo>
                        <a:pt x="1302685" y="2956101"/>
                      </a:lnTo>
                      <a:cubicBezTo>
                        <a:pt x="1302685" y="2987024"/>
                        <a:pt x="1327753" y="3012092"/>
                        <a:pt x="1358676" y="3012092"/>
                      </a:cubicBezTo>
                      <a:lnTo>
                        <a:pt x="1582634" y="3012092"/>
                      </a:lnTo>
                      <a:cubicBezTo>
                        <a:pt x="1613557" y="3012092"/>
                        <a:pt x="1638625" y="2987024"/>
                        <a:pt x="1638625" y="2956101"/>
                      </a:cubicBezTo>
                      <a:lnTo>
                        <a:pt x="1638625" y="2732143"/>
                      </a:lnTo>
                      <a:cubicBezTo>
                        <a:pt x="1638625" y="2701220"/>
                        <a:pt x="1613557" y="2676152"/>
                        <a:pt x="1582634" y="2676152"/>
                      </a:cubicBezTo>
                      <a:close/>
                      <a:moveTo>
                        <a:pt x="837062" y="2676152"/>
                      </a:moveTo>
                      <a:cubicBezTo>
                        <a:pt x="806139" y="2676152"/>
                        <a:pt x="781071" y="2701220"/>
                        <a:pt x="781071" y="2732143"/>
                      </a:cubicBezTo>
                      <a:lnTo>
                        <a:pt x="781071" y="2956101"/>
                      </a:lnTo>
                      <a:cubicBezTo>
                        <a:pt x="781071" y="2987024"/>
                        <a:pt x="806139" y="3012092"/>
                        <a:pt x="837062" y="3012092"/>
                      </a:cubicBezTo>
                      <a:lnTo>
                        <a:pt x="1061020" y="3012092"/>
                      </a:lnTo>
                      <a:cubicBezTo>
                        <a:pt x="1091943" y="3012092"/>
                        <a:pt x="1117011" y="2987024"/>
                        <a:pt x="1117011" y="2956101"/>
                      </a:cubicBezTo>
                      <a:lnTo>
                        <a:pt x="1117011" y="2732143"/>
                      </a:lnTo>
                      <a:cubicBezTo>
                        <a:pt x="1117011" y="2701220"/>
                        <a:pt x="1091943" y="2676152"/>
                        <a:pt x="1061020" y="2676152"/>
                      </a:cubicBezTo>
                      <a:close/>
                      <a:moveTo>
                        <a:pt x="315448" y="2676152"/>
                      </a:moveTo>
                      <a:cubicBezTo>
                        <a:pt x="284525" y="2676152"/>
                        <a:pt x="259457" y="2701220"/>
                        <a:pt x="259457" y="2732143"/>
                      </a:cubicBezTo>
                      <a:lnTo>
                        <a:pt x="259457" y="2956101"/>
                      </a:lnTo>
                      <a:cubicBezTo>
                        <a:pt x="259457" y="2987024"/>
                        <a:pt x="284525" y="3012092"/>
                        <a:pt x="315448" y="3012092"/>
                      </a:cubicBezTo>
                      <a:lnTo>
                        <a:pt x="539406" y="3012092"/>
                      </a:lnTo>
                      <a:cubicBezTo>
                        <a:pt x="570329" y="3012092"/>
                        <a:pt x="595397" y="2987024"/>
                        <a:pt x="595397" y="2956101"/>
                      </a:cubicBezTo>
                      <a:lnTo>
                        <a:pt x="595397" y="2732143"/>
                      </a:lnTo>
                      <a:cubicBezTo>
                        <a:pt x="595397" y="2701220"/>
                        <a:pt x="570329" y="2676152"/>
                        <a:pt x="539406" y="2676152"/>
                      </a:cubicBezTo>
                      <a:close/>
                      <a:moveTo>
                        <a:pt x="1880291" y="2179832"/>
                      </a:moveTo>
                      <a:cubicBezTo>
                        <a:pt x="1849368" y="2179832"/>
                        <a:pt x="1824300" y="2204900"/>
                        <a:pt x="1824300" y="2235823"/>
                      </a:cubicBezTo>
                      <a:lnTo>
                        <a:pt x="1824300" y="2956101"/>
                      </a:lnTo>
                      <a:cubicBezTo>
                        <a:pt x="1824300" y="2987024"/>
                        <a:pt x="1849368" y="3012092"/>
                        <a:pt x="1880291" y="3012092"/>
                      </a:cubicBezTo>
                      <a:lnTo>
                        <a:pt x="2104249" y="3012092"/>
                      </a:lnTo>
                      <a:cubicBezTo>
                        <a:pt x="2135172" y="3012092"/>
                        <a:pt x="2160240" y="2987024"/>
                        <a:pt x="2160240" y="2956101"/>
                      </a:cubicBezTo>
                      <a:lnTo>
                        <a:pt x="2160240" y="2235823"/>
                      </a:lnTo>
                      <a:cubicBezTo>
                        <a:pt x="2160240" y="2204900"/>
                        <a:pt x="2135172" y="2179832"/>
                        <a:pt x="2104249" y="2179832"/>
                      </a:cubicBezTo>
                      <a:close/>
                      <a:moveTo>
                        <a:pt x="1358676" y="2179832"/>
                      </a:moveTo>
                      <a:cubicBezTo>
                        <a:pt x="1327753" y="2179832"/>
                        <a:pt x="1302685" y="2204900"/>
                        <a:pt x="1302685" y="2235823"/>
                      </a:cubicBezTo>
                      <a:lnTo>
                        <a:pt x="1302685" y="2459781"/>
                      </a:lnTo>
                      <a:cubicBezTo>
                        <a:pt x="1302685" y="2490704"/>
                        <a:pt x="1327753" y="2515772"/>
                        <a:pt x="1358676" y="2515772"/>
                      </a:cubicBezTo>
                      <a:lnTo>
                        <a:pt x="1582634" y="2515772"/>
                      </a:lnTo>
                      <a:cubicBezTo>
                        <a:pt x="1613557" y="2515772"/>
                        <a:pt x="1638625" y="2490704"/>
                        <a:pt x="1638625" y="2459781"/>
                      </a:cubicBezTo>
                      <a:lnTo>
                        <a:pt x="1638625" y="2235823"/>
                      </a:lnTo>
                      <a:cubicBezTo>
                        <a:pt x="1638625" y="2204900"/>
                        <a:pt x="1613557" y="2179832"/>
                        <a:pt x="1582634" y="2179832"/>
                      </a:cubicBezTo>
                      <a:close/>
                      <a:moveTo>
                        <a:pt x="837062" y="2179832"/>
                      </a:moveTo>
                      <a:cubicBezTo>
                        <a:pt x="806139" y="2179832"/>
                        <a:pt x="781071" y="2204900"/>
                        <a:pt x="781071" y="2235823"/>
                      </a:cubicBezTo>
                      <a:lnTo>
                        <a:pt x="781071" y="2459781"/>
                      </a:lnTo>
                      <a:cubicBezTo>
                        <a:pt x="781071" y="2490704"/>
                        <a:pt x="806139" y="2515772"/>
                        <a:pt x="837062" y="2515772"/>
                      </a:cubicBezTo>
                      <a:lnTo>
                        <a:pt x="1061020" y="2515772"/>
                      </a:lnTo>
                      <a:cubicBezTo>
                        <a:pt x="1091943" y="2515772"/>
                        <a:pt x="1117011" y="2490704"/>
                        <a:pt x="1117011" y="2459781"/>
                      </a:cubicBezTo>
                      <a:lnTo>
                        <a:pt x="1117011" y="2235823"/>
                      </a:lnTo>
                      <a:cubicBezTo>
                        <a:pt x="1117011" y="2204900"/>
                        <a:pt x="1091943" y="2179832"/>
                        <a:pt x="1061020" y="2179832"/>
                      </a:cubicBezTo>
                      <a:close/>
                      <a:moveTo>
                        <a:pt x="315448" y="2179832"/>
                      </a:moveTo>
                      <a:cubicBezTo>
                        <a:pt x="284525" y="2179832"/>
                        <a:pt x="259457" y="2204900"/>
                        <a:pt x="259457" y="2235823"/>
                      </a:cubicBezTo>
                      <a:lnTo>
                        <a:pt x="259457" y="2459781"/>
                      </a:lnTo>
                      <a:cubicBezTo>
                        <a:pt x="259457" y="2490704"/>
                        <a:pt x="284525" y="2515772"/>
                        <a:pt x="315448" y="2515772"/>
                      </a:cubicBezTo>
                      <a:lnTo>
                        <a:pt x="539406" y="2515772"/>
                      </a:lnTo>
                      <a:cubicBezTo>
                        <a:pt x="570329" y="2515772"/>
                        <a:pt x="595397" y="2490704"/>
                        <a:pt x="595397" y="2459781"/>
                      </a:cubicBezTo>
                      <a:lnTo>
                        <a:pt x="595397" y="2235823"/>
                      </a:lnTo>
                      <a:cubicBezTo>
                        <a:pt x="595397" y="2204900"/>
                        <a:pt x="570329" y="2179832"/>
                        <a:pt x="539406" y="2179832"/>
                      </a:cubicBezTo>
                      <a:close/>
                      <a:moveTo>
                        <a:pt x="1880291" y="1683512"/>
                      </a:moveTo>
                      <a:cubicBezTo>
                        <a:pt x="1849368" y="1683512"/>
                        <a:pt x="1824300" y="1708580"/>
                        <a:pt x="1824300" y="1739503"/>
                      </a:cubicBezTo>
                      <a:lnTo>
                        <a:pt x="1824300" y="1963461"/>
                      </a:lnTo>
                      <a:cubicBezTo>
                        <a:pt x="1824300" y="1994384"/>
                        <a:pt x="1849368" y="2019452"/>
                        <a:pt x="1880291" y="2019452"/>
                      </a:cubicBezTo>
                      <a:lnTo>
                        <a:pt x="2104249" y="2019452"/>
                      </a:lnTo>
                      <a:cubicBezTo>
                        <a:pt x="2135172" y="2019452"/>
                        <a:pt x="2160240" y="1994384"/>
                        <a:pt x="2160240" y="1963461"/>
                      </a:cubicBezTo>
                      <a:lnTo>
                        <a:pt x="2160240" y="1739503"/>
                      </a:lnTo>
                      <a:cubicBezTo>
                        <a:pt x="2160240" y="1708580"/>
                        <a:pt x="2135172" y="1683512"/>
                        <a:pt x="2104249" y="1683512"/>
                      </a:cubicBezTo>
                      <a:close/>
                      <a:moveTo>
                        <a:pt x="1358676" y="1683512"/>
                      </a:moveTo>
                      <a:cubicBezTo>
                        <a:pt x="1327753" y="1683512"/>
                        <a:pt x="1302685" y="1708580"/>
                        <a:pt x="1302685" y="1739503"/>
                      </a:cubicBezTo>
                      <a:lnTo>
                        <a:pt x="1302685" y="1963461"/>
                      </a:lnTo>
                      <a:cubicBezTo>
                        <a:pt x="1302685" y="1994384"/>
                        <a:pt x="1327753" y="2019452"/>
                        <a:pt x="1358676" y="2019452"/>
                      </a:cubicBezTo>
                      <a:lnTo>
                        <a:pt x="1582634" y="2019452"/>
                      </a:lnTo>
                      <a:cubicBezTo>
                        <a:pt x="1613557" y="2019452"/>
                        <a:pt x="1638625" y="1994384"/>
                        <a:pt x="1638625" y="1963461"/>
                      </a:cubicBezTo>
                      <a:lnTo>
                        <a:pt x="1638625" y="1739503"/>
                      </a:lnTo>
                      <a:cubicBezTo>
                        <a:pt x="1638625" y="1708580"/>
                        <a:pt x="1613557" y="1683512"/>
                        <a:pt x="1582634" y="1683512"/>
                      </a:cubicBezTo>
                      <a:close/>
                      <a:moveTo>
                        <a:pt x="837062" y="1683512"/>
                      </a:moveTo>
                      <a:cubicBezTo>
                        <a:pt x="806139" y="1683512"/>
                        <a:pt x="781071" y="1708580"/>
                        <a:pt x="781071" y="1739503"/>
                      </a:cubicBezTo>
                      <a:lnTo>
                        <a:pt x="781071" y="1963461"/>
                      </a:lnTo>
                      <a:cubicBezTo>
                        <a:pt x="781071" y="1994384"/>
                        <a:pt x="806139" y="2019452"/>
                        <a:pt x="837062" y="2019452"/>
                      </a:cubicBezTo>
                      <a:lnTo>
                        <a:pt x="1061020" y="2019452"/>
                      </a:lnTo>
                      <a:cubicBezTo>
                        <a:pt x="1091943" y="2019452"/>
                        <a:pt x="1117011" y="1994384"/>
                        <a:pt x="1117011" y="1963461"/>
                      </a:cubicBezTo>
                      <a:lnTo>
                        <a:pt x="1117011" y="1739503"/>
                      </a:lnTo>
                      <a:cubicBezTo>
                        <a:pt x="1117011" y="1708580"/>
                        <a:pt x="1091943" y="1683512"/>
                        <a:pt x="1061020" y="1683512"/>
                      </a:cubicBezTo>
                      <a:close/>
                      <a:moveTo>
                        <a:pt x="315448" y="1683512"/>
                      </a:moveTo>
                      <a:cubicBezTo>
                        <a:pt x="284525" y="1683512"/>
                        <a:pt x="259457" y="1708580"/>
                        <a:pt x="259457" y="1739503"/>
                      </a:cubicBezTo>
                      <a:lnTo>
                        <a:pt x="259457" y="1963461"/>
                      </a:lnTo>
                      <a:cubicBezTo>
                        <a:pt x="259457" y="1994384"/>
                        <a:pt x="284525" y="2019452"/>
                        <a:pt x="315448" y="2019452"/>
                      </a:cubicBezTo>
                      <a:lnTo>
                        <a:pt x="539406" y="2019452"/>
                      </a:lnTo>
                      <a:cubicBezTo>
                        <a:pt x="570329" y="2019452"/>
                        <a:pt x="595397" y="1994384"/>
                        <a:pt x="595397" y="1963461"/>
                      </a:cubicBezTo>
                      <a:lnTo>
                        <a:pt x="595397" y="1739503"/>
                      </a:lnTo>
                      <a:cubicBezTo>
                        <a:pt x="595397" y="1708580"/>
                        <a:pt x="570329" y="1683512"/>
                        <a:pt x="539406" y="1683512"/>
                      </a:cubicBezTo>
                      <a:close/>
                      <a:moveTo>
                        <a:pt x="1880291" y="1187192"/>
                      </a:moveTo>
                      <a:cubicBezTo>
                        <a:pt x="1849368" y="1187192"/>
                        <a:pt x="1824300" y="1212260"/>
                        <a:pt x="1824300" y="1243183"/>
                      </a:cubicBezTo>
                      <a:lnTo>
                        <a:pt x="1824300" y="1467141"/>
                      </a:lnTo>
                      <a:cubicBezTo>
                        <a:pt x="1824300" y="1498064"/>
                        <a:pt x="1849368" y="1523132"/>
                        <a:pt x="1880291" y="1523132"/>
                      </a:cubicBezTo>
                      <a:lnTo>
                        <a:pt x="2104249" y="1523132"/>
                      </a:lnTo>
                      <a:cubicBezTo>
                        <a:pt x="2135172" y="1523132"/>
                        <a:pt x="2160240" y="1498064"/>
                        <a:pt x="2160240" y="1467141"/>
                      </a:cubicBezTo>
                      <a:lnTo>
                        <a:pt x="2160240" y="1243183"/>
                      </a:lnTo>
                      <a:cubicBezTo>
                        <a:pt x="2160240" y="1212260"/>
                        <a:pt x="2135172" y="1187192"/>
                        <a:pt x="2104249" y="1187192"/>
                      </a:cubicBezTo>
                      <a:close/>
                      <a:moveTo>
                        <a:pt x="1358676" y="1187192"/>
                      </a:moveTo>
                      <a:cubicBezTo>
                        <a:pt x="1327753" y="1187192"/>
                        <a:pt x="1302685" y="1212260"/>
                        <a:pt x="1302685" y="1243183"/>
                      </a:cubicBezTo>
                      <a:lnTo>
                        <a:pt x="1302685" y="1467141"/>
                      </a:lnTo>
                      <a:cubicBezTo>
                        <a:pt x="1302685" y="1498064"/>
                        <a:pt x="1327753" y="1523132"/>
                        <a:pt x="1358676" y="1523132"/>
                      </a:cubicBezTo>
                      <a:lnTo>
                        <a:pt x="1582634" y="1523132"/>
                      </a:lnTo>
                      <a:cubicBezTo>
                        <a:pt x="1613557" y="1523132"/>
                        <a:pt x="1638625" y="1498064"/>
                        <a:pt x="1638625" y="1467141"/>
                      </a:cubicBezTo>
                      <a:lnTo>
                        <a:pt x="1638625" y="1243183"/>
                      </a:lnTo>
                      <a:cubicBezTo>
                        <a:pt x="1638625" y="1212260"/>
                        <a:pt x="1613557" y="1187192"/>
                        <a:pt x="1582634" y="1187192"/>
                      </a:cubicBezTo>
                      <a:close/>
                      <a:moveTo>
                        <a:pt x="837062" y="1187192"/>
                      </a:moveTo>
                      <a:cubicBezTo>
                        <a:pt x="806139" y="1187192"/>
                        <a:pt x="781071" y="1212260"/>
                        <a:pt x="781071" y="1243183"/>
                      </a:cubicBezTo>
                      <a:lnTo>
                        <a:pt x="781071" y="1467141"/>
                      </a:lnTo>
                      <a:cubicBezTo>
                        <a:pt x="781071" y="1498064"/>
                        <a:pt x="806139" y="1523132"/>
                        <a:pt x="837062" y="1523132"/>
                      </a:cubicBezTo>
                      <a:lnTo>
                        <a:pt x="1061020" y="1523132"/>
                      </a:lnTo>
                      <a:cubicBezTo>
                        <a:pt x="1091943" y="1523132"/>
                        <a:pt x="1117011" y="1498064"/>
                        <a:pt x="1117011" y="1467141"/>
                      </a:cubicBezTo>
                      <a:lnTo>
                        <a:pt x="1117011" y="1243183"/>
                      </a:lnTo>
                      <a:cubicBezTo>
                        <a:pt x="1117011" y="1212260"/>
                        <a:pt x="1091943" y="1187192"/>
                        <a:pt x="1061020" y="1187192"/>
                      </a:cubicBezTo>
                      <a:close/>
                      <a:moveTo>
                        <a:pt x="315448" y="1187192"/>
                      </a:moveTo>
                      <a:cubicBezTo>
                        <a:pt x="284525" y="1187192"/>
                        <a:pt x="259457" y="1212260"/>
                        <a:pt x="259457" y="1243183"/>
                      </a:cubicBezTo>
                      <a:lnTo>
                        <a:pt x="259457" y="1467141"/>
                      </a:lnTo>
                      <a:cubicBezTo>
                        <a:pt x="259457" y="1498064"/>
                        <a:pt x="284525" y="1523132"/>
                        <a:pt x="315448" y="1523132"/>
                      </a:cubicBezTo>
                      <a:lnTo>
                        <a:pt x="539406" y="1523132"/>
                      </a:lnTo>
                      <a:cubicBezTo>
                        <a:pt x="570329" y="1523132"/>
                        <a:pt x="595397" y="1498064"/>
                        <a:pt x="595397" y="1467141"/>
                      </a:cubicBezTo>
                      <a:lnTo>
                        <a:pt x="595397" y="1243183"/>
                      </a:lnTo>
                      <a:cubicBezTo>
                        <a:pt x="595397" y="1212260"/>
                        <a:pt x="570329" y="1187192"/>
                        <a:pt x="539406" y="1187192"/>
                      </a:cubicBezTo>
                      <a:close/>
                      <a:moveTo>
                        <a:pt x="348041" y="163575"/>
                      </a:moveTo>
                      <a:cubicBezTo>
                        <a:pt x="275130" y="163575"/>
                        <a:pt x="216024" y="222681"/>
                        <a:pt x="216024" y="295592"/>
                      </a:cubicBezTo>
                      <a:lnTo>
                        <a:pt x="216024" y="823646"/>
                      </a:lnTo>
                      <a:cubicBezTo>
                        <a:pt x="216024" y="896557"/>
                        <a:pt x="275130" y="955663"/>
                        <a:pt x="348041" y="955663"/>
                      </a:cubicBezTo>
                      <a:lnTo>
                        <a:pt x="2100231" y="955663"/>
                      </a:lnTo>
                      <a:cubicBezTo>
                        <a:pt x="2173142" y="955663"/>
                        <a:pt x="2232248" y="896557"/>
                        <a:pt x="2232248" y="823646"/>
                      </a:cubicBezTo>
                      <a:lnTo>
                        <a:pt x="2232248" y="295592"/>
                      </a:lnTo>
                      <a:cubicBezTo>
                        <a:pt x="2232248" y="222681"/>
                        <a:pt x="2173142" y="163575"/>
                        <a:pt x="2100231" y="163575"/>
                      </a:cubicBezTo>
                      <a:close/>
                      <a:moveTo>
                        <a:pt x="265172" y="0"/>
                      </a:moveTo>
                      <a:lnTo>
                        <a:pt x="2183100" y="0"/>
                      </a:lnTo>
                      <a:cubicBezTo>
                        <a:pt x="2329550" y="0"/>
                        <a:pt x="2448272" y="118722"/>
                        <a:pt x="2448272" y="265172"/>
                      </a:cubicBezTo>
                      <a:lnTo>
                        <a:pt x="2448272" y="2974828"/>
                      </a:lnTo>
                      <a:cubicBezTo>
                        <a:pt x="2448272" y="3121278"/>
                        <a:pt x="2329550" y="3240000"/>
                        <a:pt x="2183100" y="3240000"/>
                      </a:cubicBezTo>
                      <a:lnTo>
                        <a:pt x="265172" y="3240000"/>
                      </a:lnTo>
                      <a:cubicBezTo>
                        <a:pt x="118722" y="3240000"/>
                        <a:pt x="0" y="3121278"/>
                        <a:pt x="0" y="2974828"/>
                      </a:cubicBezTo>
                      <a:lnTo>
                        <a:pt x="0" y="265172"/>
                      </a:lnTo>
                      <a:cubicBezTo>
                        <a:pt x="0" y="118722"/>
                        <a:pt x="118722" y="0"/>
                        <a:pt x="26517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pc="-150" dirty="0">
                    <a:latin typeface="배달의민족 한나체 Air" panose="020B0600000101010101" pitchFamily="50" charset="-127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1400175" y="3828941"/>
              <a:ext cx="3565277" cy="792088"/>
              <a:chOff x="1219200" y="4032819"/>
              <a:chExt cx="3565277" cy="79208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7C0B7-F38F-41C9-9864-5E3E35BE9E5D}"/>
                  </a:ext>
                </a:extLst>
              </p:cNvPr>
              <p:cNvSpPr txBox="1"/>
              <p:nvPr/>
            </p:nvSpPr>
            <p:spPr>
              <a:xfrm>
                <a:off x="1219200" y="4167253"/>
                <a:ext cx="26044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rPr>
                  <a:t>이해하기 쉽도록 신조어의 적절한 단어 예시 제공</a:t>
                </a: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992389" y="4032819"/>
                <a:ext cx="792088" cy="792088"/>
                <a:chOff x="3992389" y="4032819"/>
                <a:chExt cx="792088" cy="792088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DE0A994B-C77E-49A4-8936-AAB5B8E95A5F}"/>
                    </a:ext>
                  </a:extLst>
                </p:cNvPr>
                <p:cNvSpPr/>
                <p:nvPr/>
              </p:nvSpPr>
              <p:spPr>
                <a:xfrm>
                  <a:off x="3992389" y="4032819"/>
                  <a:ext cx="792088" cy="79208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spc="-150" dirty="0">
                    <a:latin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8" name="Rounded Rectangle 5">
                  <a:extLst>
                    <a:ext uri="{FF2B5EF4-FFF2-40B4-BE49-F238E27FC236}">
                      <a16:creationId xmlns:a16="http://schemas.microsoft.com/office/drawing/2014/main" id="{845AA80E-DB51-43AE-AF8D-5DCCEECA29BC}"/>
                    </a:ext>
                  </a:extLst>
                </p:cNvPr>
                <p:cNvSpPr/>
                <p:nvPr/>
              </p:nvSpPr>
              <p:spPr>
                <a:xfrm flipH="1">
                  <a:off x="4192592" y="4267306"/>
                  <a:ext cx="391682" cy="323114"/>
                </a:xfrm>
                <a:custGeom>
                  <a:avLst/>
                  <a:gdLst>
                    <a:gd name="connsiteX0" fmla="*/ 1384251 w 3217557"/>
                    <a:gd name="connsiteY0" fmla="*/ 661544 h 2702049"/>
                    <a:gd name="connsiteX1" fmla="*/ 1574067 w 3217557"/>
                    <a:gd name="connsiteY1" fmla="*/ 851360 h 2702049"/>
                    <a:gd name="connsiteX2" fmla="*/ 1384251 w 3217557"/>
                    <a:gd name="connsiteY2" fmla="*/ 1041176 h 2702049"/>
                    <a:gd name="connsiteX3" fmla="*/ 1194435 w 3217557"/>
                    <a:gd name="connsiteY3" fmla="*/ 851360 h 2702049"/>
                    <a:gd name="connsiteX4" fmla="*/ 1384251 w 3217557"/>
                    <a:gd name="connsiteY4" fmla="*/ 661544 h 2702049"/>
                    <a:gd name="connsiteX5" fmla="*/ 1993421 w 3217557"/>
                    <a:gd name="connsiteY5" fmla="*/ 661544 h 2702049"/>
                    <a:gd name="connsiteX6" fmla="*/ 2183237 w 3217557"/>
                    <a:gd name="connsiteY6" fmla="*/ 851360 h 2702049"/>
                    <a:gd name="connsiteX7" fmla="*/ 1993421 w 3217557"/>
                    <a:gd name="connsiteY7" fmla="*/ 1041176 h 2702049"/>
                    <a:gd name="connsiteX8" fmla="*/ 1803605 w 3217557"/>
                    <a:gd name="connsiteY8" fmla="*/ 851360 h 2702049"/>
                    <a:gd name="connsiteX9" fmla="*/ 1993421 w 3217557"/>
                    <a:gd name="connsiteY9" fmla="*/ 661544 h 2702049"/>
                    <a:gd name="connsiteX10" fmla="*/ 2602591 w 3217557"/>
                    <a:gd name="connsiteY10" fmla="*/ 661544 h 2702049"/>
                    <a:gd name="connsiteX11" fmla="*/ 2792407 w 3217557"/>
                    <a:gd name="connsiteY11" fmla="*/ 851360 h 2702049"/>
                    <a:gd name="connsiteX12" fmla="*/ 2602591 w 3217557"/>
                    <a:gd name="connsiteY12" fmla="*/ 1041176 h 2702049"/>
                    <a:gd name="connsiteX13" fmla="*/ 2412775 w 3217557"/>
                    <a:gd name="connsiteY13" fmla="*/ 851360 h 2702049"/>
                    <a:gd name="connsiteX14" fmla="*/ 2602591 w 3217557"/>
                    <a:gd name="connsiteY14" fmla="*/ 661544 h 2702049"/>
                    <a:gd name="connsiteX15" fmla="*/ 677114 w 3217557"/>
                    <a:gd name="connsiteY15" fmla="*/ 569491 h 2702049"/>
                    <a:gd name="connsiteX16" fmla="*/ 330916 w 3217557"/>
                    <a:gd name="connsiteY16" fmla="*/ 569491 h 2702049"/>
                    <a:gd name="connsiteX17" fmla="*/ 0 w 3217557"/>
                    <a:gd name="connsiteY17" fmla="*/ 900407 h 2702049"/>
                    <a:gd name="connsiteX18" fmla="*/ 0 w 3217557"/>
                    <a:gd name="connsiteY18" fmla="*/ 1952009 h 2702049"/>
                    <a:gd name="connsiteX19" fmla="*/ 330916 w 3217557"/>
                    <a:gd name="connsiteY19" fmla="*/ 2282925 h 2702049"/>
                    <a:gd name="connsiteX20" fmla="*/ 711670 w 3217557"/>
                    <a:gd name="connsiteY20" fmla="*/ 2282925 h 2702049"/>
                    <a:gd name="connsiteX21" fmla="*/ 15770 w 3217557"/>
                    <a:gd name="connsiteY21" fmla="*/ 2702049 h 2702049"/>
                    <a:gd name="connsiteX22" fmla="*/ 1294529 w 3217557"/>
                    <a:gd name="connsiteY22" fmla="*/ 2282925 h 2702049"/>
                    <a:gd name="connsiteX23" fmla="*/ 2117356 w 3217557"/>
                    <a:gd name="connsiteY23" fmla="*/ 2282925 h 2702049"/>
                    <a:gd name="connsiteX24" fmla="*/ 2418395 w 3217557"/>
                    <a:gd name="connsiteY24" fmla="*/ 2087951 h 2702049"/>
                    <a:gd name="connsiteX25" fmla="*/ 1830857 w 3217557"/>
                    <a:gd name="connsiteY25" fmla="*/ 1799347 h 2702049"/>
                    <a:gd name="connsiteX26" fmla="*/ 1008030 w 3217557"/>
                    <a:gd name="connsiteY26" fmla="*/ 1799347 h 2702049"/>
                    <a:gd name="connsiteX27" fmla="*/ 677114 w 3217557"/>
                    <a:gd name="connsiteY27" fmla="*/ 1468431 h 2702049"/>
                    <a:gd name="connsiteX28" fmla="*/ 677114 w 3217557"/>
                    <a:gd name="connsiteY28" fmla="*/ 569491 h 2702049"/>
                    <a:gd name="connsiteX29" fmla="*/ 2886641 w 3217557"/>
                    <a:gd name="connsiteY29" fmla="*/ 0 h 2702049"/>
                    <a:gd name="connsiteX30" fmla="*/ 1100201 w 3217557"/>
                    <a:gd name="connsiteY30" fmla="*/ 0 h 2702049"/>
                    <a:gd name="connsiteX31" fmla="*/ 769285 w 3217557"/>
                    <a:gd name="connsiteY31" fmla="*/ 330916 h 2702049"/>
                    <a:gd name="connsiteX32" fmla="*/ 769285 w 3217557"/>
                    <a:gd name="connsiteY32" fmla="*/ 1382518 h 2702049"/>
                    <a:gd name="connsiteX33" fmla="*/ 1100201 w 3217557"/>
                    <a:gd name="connsiteY33" fmla="*/ 1713434 h 2702049"/>
                    <a:gd name="connsiteX34" fmla="*/ 1923028 w 3217557"/>
                    <a:gd name="connsiteY34" fmla="*/ 1713434 h 2702049"/>
                    <a:gd name="connsiteX35" fmla="*/ 3078958 w 3217557"/>
                    <a:gd name="connsiteY35" fmla="*/ 2077967 h 2702049"/>
                    <a:gd name="connsiteX36" fmla="*/ 2505887 w 3217557"/>
                    <a:gd name="connsiteY36" fmla="*/ 1713434 h 2702049"/>
                    <a:gd name="connsiteX37" fmla="*/ 2886641 w 3217557"/>
                    <a:gd name="connsiteY37" fmla="*/ 1713434 h 2702049"/>
                    <a:gd name="connsiteX38" fmla="*/ 3217557 w 3217557"/>
                    <a:gd name="connsiteY38" fmla="*/ 1382518 h 2702049"/>
                    <a:gd name="connsiteX39" fmla="*/ 3217557 w 3217557"/>
                    <a:gd name="connsiteY39" fmla="*/ 330916 h 2702049"/>
                    <a:gd name="connsiteX40" fmla="*/ 2886641 w 3217557"/>
                    <a:gd name="connsiteY40" fmla="*/ 0 h 2702049"/>
                    <a:gd name="connsiteX0" fmla="*/ 1384251 w 3217557"/>
                    <a:gd name="connsiteY0" fmla="*/ 661544 h 2702049"/>
                    <a:gd name="connsiteX1" fmla="*/ 1574067 w 3217557"/>
                    <a:gd name="connsiteY1" fmla="*/ 851360 h 2702049"/>
                    <a:gd name="connsiteX2" fmla="*/ 1384251 w 3217557"/>
                    <a:gd name="connsiteY2" fmla="*/ 1041176 h 2702049"/>
                    <a:gd name="connsiteX3" fmla="*/ 1194435 w 3217557"/>
                    <a:gd name="connsiteY3" fmla="*/ 851360 h 2702049"/>
                    <a:gd name="connsiteX4" fmla="*/ 1384251 w 3217557"/>
                    <a:gd name="connsiteY4" fmla="*/ 661544 h 2702049"/>
                    <a:gd name="connsiteX5" fmla="*/ 1993421 w 3217557"/>
                    <a:gd name="connsiteY5" fmla="*/ 661544 h 2702049"/>
                    <a:gd name="connsiteX6" fmla="*/ 2183237 w 3217557"/>
                    <a:gd name="connsiteY6" fmla="*/ 851360 h 2702049"/>
                    <a:gd name="connsiteX7" fmla="*/ 1993421 w 3217557"/>
                    <a:gd name="connsiteY7" fmla="*/ 1041176 h 2702049"/>
                    <a:gd name="connsiteX8" fmla="*/ 1803605 w 3217557"/>
                    <a:gd name="connsiteY8" fmla="*/ 851360 h 2702049"/>
                    <a:gd name="connsiteX9" fmla="*/ 1993421 w 3217557"/>
                    <a:gd name="connsiteY9" fmla="*/ 661544 h 2702049"/>
                    <a:gd name="connsiteX10" fmla="*/ 2602591 w 3217557"/>
                    <a:gd name="connsiteY10" fmla="*/ 661544 h 2702049"/>
                    <a:gd name="connsiteX11" fmla="*/ 2792407 w 3217557"/>
                    <a:gd name="connsiteY11" fmla="*/ 851360 h 2702049"/>
                    <a:gd name="connsiteX12" fmla="*/ 2602591 w 3217557"/>
                    <a:gd name="connsiteY12" fmla="*/ 1041176 h 2702049"/>
                    <a:gd name="connsiteX13" fmla="*/ 2412775 w 3217557"/>
                    <a:gd name="connsiteY13" fmla="*/ 851360 h 2702049"/>
                    <a:gd name="connsiteX14" fmla="*/ 2602591 w 3217557"/>
                    <a:gd name="connsiteY14" fmla="*/ 661544 h 2702049"/>
                    <a:gd name="connsiteX15" fmla="*/ 677114 w 3217557"/>
                    <a:gd name="connsiteY15" fmla="*/ 569491 h 2702049"/>
                    <a:gd name="connsiteX16" fmla="*/ 330916 w 3217557"/>
                    <a:gd name="connsiteY16" fmla="*/ 569491 h 2702049"/>
                    <a:gd name="connsiteX17" fmla="*/ 0 w 3217557"/>
                    <a:gd name="connsiteY17" fmla="*/ 900407 h 2702049"/>
                    <a:gd name="connsiteX18" fmla="*/ 0 w 3217557"/>
                    <a:gd name="connsiteY18" fmla="*/ 1952009 h 2702049"/>
                    <a:gd name="connsiteX19" fmla="*/ 330916 w 3217557"/>
                    <a:gd name="connsiteY19" fmla="*/ 2282925 h 2702049"/>
                    <a:gd name="connsiteX20" fmla="*/ 711670 w 3217557"/>
                    <a:gd name="connsiteY20" fmla="*/ 2282925 h 2702049"/>
                    <a:gd name="connsiteX21" fmla="*/ 15770 w 3217557"/>
                    <a:gd name="connsiteY21" fmla="*/ 2702049 h 2702049"/>
                    <a:gd name="connsiteX22" fmla="*/ 1294529 w 3217557"/>
                    <a:gd name="connsiteY22" fmla="*/ 2282925 h 2702049"/>
                    <a:gd name="connsiteX23" fmla="*/ 2117356 w 3217557"/>
                    <a:gd name="connsiteY23" fmla="*/ 2282925 h 2702049"/>
                    <a:gd name="connsiteX24" fmla="*/ 2418395 w 3217557"/>
                    <a:gd name="connsiteY24" fmla="*/ 2087951 h 2702049"/>
                    <a:gd name="connsiteX25" fmla="*/ 1830857 w 3217557"/>
                    <a:gd name="connsiteY25" fmla="*/ 1799347 h 2702049"/>
                    <a:gd name="connsiteX26" fmla="*/ 1008030 w 3217557"/>
                    <a:gd name="connsiteY26" fmla="*/ 1799347 h 2702049"/>
                    <a:gd name="connsiteX27" fmla="*/ 677114 w 3217557"/>
                    <a:gd name="connsiteY27" fmla="*/ 1468431 h 2702049"/>
                    <a:gd name="connsiteX28" fmla="*/ 677114 w 3217557"/>
                    <a:gd name="connsiteY28" fmla="*/ 569491 h 2702049"/>
                    <a:gd name="connsiteX29" fmla="*/ 2886641 w 3217557"/>
                    <a:gd name="connsiteY29" fmla="*/ 0 h 2702049"/>
                    <a:gd name="connsiteX30" fmla="*/ 1100201 w 3217557"/>
                    <a:gd name="connsiteY30" fmla="*/ 0 h 2702049"/>
                    <a:gd name="connsiteX31" fmla="*/ 769285 w 3217557"/>
                    <a:gd name="connsiteY31" fmla="*/ 330916 h 2702049"/>
                    <a:gd name="connsiteX32" fmla="*/ 769285 w 3217557"/>
                    <a:gd name="connsiteY32" fmla="*/ 1382518 h 2702049"/>
                    <a:gd name="connsiteX33" fmla="*/ 1100201 w 3217557"/>
                    <a:gd name="connsiteY33" fmla="*/ 1713434 h 2702049"/>
                    <a:gd name="connsiteX34" fmla="*/ 1923028 w 3217557"/>
                    <a:gd name="connsiteY34" fmla="*/ 1713434 h 2702049"/>
                    <a:gd name="connsiteX35" fmla="*/ 3078958 w 3217557"/>
                    <a:gd name="connsiteY35" fmla="*/ 2077967 h 2702049"/>
                    <a:gd name="connsiteX36" fmla="*/ 2505887 w 3217557"/>
                    <a:gd name="connsiteY36" fmla="*/ 1713434 h 2702049"/>
                    <a:gd name="connsiteX37" fmla="*/ 2886641 w 3217557"/>
                    <a:gd name="connsiteY37" fmla="*/ 1713434 h 2702049"/>
                    <a:gd name="connsiteX38" fmla="*/ 3217557 w 3217557"/>
                    <a:gd name="connsiteY38" fmla="*/ 1382518 h 2702049"/>
                    <a:gd name="connsiteX39" fmla="*/ 3217557 w 3217557"/>
                    <a:gd name="connsiteY39" fmla="*/ 330916 h 2702049"/>
                    <a:gd name="connsiteX40" fmla="*/ 2886641 w 3217557"/>
                    <a:gd name="connsiteY40" fmla="*/ 0 h 2702049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33810"/>
                    <a:gd name="connsiteX1" fmla="*/ 1574067 w 3217557"/>
                    <a:gd name="connsiteY1" fmla="*/ 851360 h 2633810"/>
                    <a:gd name="connsiteX2" fmla="*/ 1384251 w 3217557"/>
                    <a:gd name="connsiteY2" fmla="*/ 1041176 h 2633810"/>
                    <a:gd name="connsiteX3" fmla="*/ 1194435 w 3217557"/>
                    <a:gd name="connsiteY3" fmla="*/ 851360 h 2633810"/>
                    <a:gd name="connsiteX4" fmla="*/ 1384251 w 3217557"/>
                    <a:gd name="connsiteY4" fmla="*/ 661544 h 2633810"/>
                    <a:gd name="connsiteX5" fmla="*/ 1993421 w 3217557"/>
                    <a:gd name="connsiteY5" fmla="*/ 661544 h 2633810"/>
                    <a:gd name="connsiteX6" fmla="*/ 2183237 w 3217557"/>
                    <a:gd name="connsiteY6" fmla="*/ 851360 h 2633810"/>
                    <a:gd name="connsiteX7" fmla="*/ 1993421 w 3217557"/>
                    <a:gd name="connsiteY7" fmla="*/ 1041176 h 2633810"/>
                    <a:gd name="connsiteX8" fmla="*/ 1803605 w 3217557"/>
                    <a:gd name="connsiteY8" fmla="*/ 851360 h 2633810"/>
                    <a:gd name="connsiteX9" fmla="*/ 1993421 w 3217557"/>
                    <a:gd name="connsiteY9" fmla="*/ 661544 h 2633810"/>
                    <a:gd name="connsiteX10" fmla="*/ 2602591 w 3217557"/>
                    <a:gd name="connsiteY10" fmla="*/ 661544 h 2633810"/>
                    <a:gd name="connsiteX11" fmla="*/ 2792407 w 3217557"/>
                    <a:gd name="connsiteY11" fmla="*/ 851360 h 2633810"/>
                    <a:gd name="connsiteX12" fmla="*/ 2602591 w 3217557"/>
                    <a:gd name="connsiteY12" fmla="*/ 1041176 h 2633810"/>
                    <a:gd name="connsiteX13" fmla="*/ 2412775 w 3217557"/>
                    <a:gd name="connsiteY13" fmla="*/ 851360 h 2633810"/>
                    <a:gd name="connsiteX14" fmla="*/ 2602591 w 3217557"/>
                    <a:gd name="connsiteY14" fmla="*/ 661544 h 2633810"/>
                    <a:gd name="connsiteX15" fmla="*/ 677114 w 3217557"/>
                    <a:gd name="connsiteY15" fmla="*/ 569491 h 2633810"/>
                    <a:gd name="connsiteX16" fmla="*/ 330916 w 3217557"/>
                    <a:gd name="connsiteY16" fmla="*/ 569491 h 2633810"/>
                    <a:gd name="connsiteX17" fmla="*/ 0 w 3217557"/>
                    <a:gd name="connsiteY17" fmla="*/ 900407 h 2633810"/>
                    <a:gd name="connsiteX18" fmla="*/ 0 w 3217557"/>
                    <a:gd name="connsiteY18" fmla="*/ 1952009 h 2633810"/>
                    <a:gd name="connsiteX19" fmla="*/ 330916 w 3217557"/>
                    <a:gd name="connsiteY19" fmla="*/ 2282925 h 2633810"/>
                    <a:gd name="connsiteX20" fmla="*/ 711670 w 3217557"/>
                    <a:gd name="connsiteY20" fmla="*/ 2282925 h 2633810"/>
                    <a:gd name="connsiteX21" fmla="*/ 165895 w 3217557"/>
                    <a:gd name="connsiteY21" fmla="*/ 2633810 h 2633810"/>
                    <a:gd name="connsiteX22" fmla="*/ 1294529 w 3217557"/>
                    <a:gd name="connsiteY22" fmla="*/ 2282925 h 2633810"/>
                    <a:gd name="connsiteX23" fmla="*/ 2117356 w 3217557"/>
                    <a:gd name="connsiteY23" fmla="*/ 2282925 h 2633810"/>
                    <a:gd name="connsiteX24" fmla="*/ 2418395 w 3217557"/>
                    <a:gd name="connsiteY24" fmla="*/ 2087951 h 2633810"/>
                    <a:gd name="connsiteX25" fmla="*/ 1830857 w 3217557"/>
                    <a:gd name="connsiteY25" fmla="*/ 1799347 h 2633810"/>
                    <a:gd name="connsiteX26" fmla="*/ 1008030 w 3217557"/>
                    <a:gd name="connsiteY26" fmla="*/ 1799347 h 2633810"/>
                    <a:gd name="connsiteX27" fmla="*/ 677114 w 3217557"/>
                    <a:gd name="connsiteY27" fmla="*/ 1468431 h 2633810"/>
                    <a:gd name="connsiteX28" fmla="*/ 677114 w 3217557"/>
                    <a:gd name="connsiteY28" fmla="*/ 569491 h 2633810"/>
                    <a:gd name="connsiteX29" fmla="*/ 2886641 w 3217557"/>
                    <a:gd name="connsiteY29" fmla="*/ 0 h 2633810"/>
                    <a:gd name="connsiteX30" fmla="*/ 1100201 w 3217557"/>
                    <a:gd name="connsiteY30" fmla="*/ 0 h 2633810"/>
                    <a:gd name="connsiteX31" fmla="*/ 769285 w 3217557"/>
                    <a:gd name="connsiteY31" fmla="*/ 330916 h 2633810"/>
                    <a:gd name="connsiteX32" fmla="*/ 769285 w 3217557"/>
                    <a:gd name="connsiteY32" fmla="*/ 1382518 h 2633810"/>
                    <a:gd name="connsiteX33" fmla="*/ 1100201 w 3217557"/>
                    <a:gd name="connsiteY33" fmla="*/ 1713434 h 2633810"/>
                    <a:gd name="connsiteX34" fmla="*/ 1923028 w 3217557"/>
                    <a:gd name="connsiteY34" fmla="*/ 1713434 h 2633810"/>
                    <a:gd name="connsiteX35" fmla="*/ 3078958 w 3217557"/>
                    <a:gd name="connsiteY35" fmla="*/ 2077967 h 2633810"/>
                    <a:gd name="connsiteX36" fmla="*/ 2505887 w 3217557"/>
                    <a:gd name="connsiteY36" fmla="*/ 1713434 h 2633810"/>
                    <a:gd name="connsiteX37" fmla="*/ 2886641 w 3217557"/>
                    <a:gd name="connsiteY37" fmla="*/ 1713434 h 2633810"/>
                    <a:gd name="connsiteX38" fmla="*/ 3217557 w 3217557"/>
                    <a:gd name="connsiteY38" fmla="*/ 1382518 h 2633810"/>
                    <a:gd name="connsiteX39" fmla="*/ 3217557 w 3217557"/>
                    <a:gd name="connsiteY39" fmla="*/ 330916 h 2633810"/>
                    <a:gd name="connsiteX40" fmla="*/ 2886641 w 3217557"/>
                    <a:gd name="connsiteY40" fmla="*/ 0 h 2633810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  <a:gd name="connsiteX0" fmla="*/ 1384251 w 3217557"/>
                    <a:gd name="connsiteY0" fmla="*/ 661544 h 2654282"/>
                    <a:gd name="connsiteX1" fmla="*/ 1574067 w 3217557"/>
                    <a:gd name="connsiteY1" fmla="*/ 851360 h 2654282"/>
                    <a:gd name="connsiteX2" fmla="*/ 1384251 w 3217557"/>
                    <a:gd name="connsiteY2" fmla="*/ 1041176 h 2654282"/>
                    <a:gd name="connsiteX3" fmla="*/ 1194435 w 3217557"/>
                    <a:gd name="connsiteY3" fmla="*/ 851360 h 2654282"/>
                    <a:gd name="connsiteX4" fmla="*/ 1384251 w 3217557"/>
                    <a:gd name="connsiteY4" fmla="*/ 661544 h 2654282"/>
                    <a:gd name="connsiteX5" fmla="*/ 1993421 w 3217557"/>
                    <a:gd name="connsiteY5" fmla="*/ 661544 h 2654282"/>
                    <a:gd name="connsiteX6" fmla="*/ 2183237 w 3217557"/>
                    <a:gd name="connsiteY6" fmla="*/ 851360 h 2654282"/>
                    <a:gd name="connsiteX7" fmla="*/ 1993421 w 3217557"/>
                    <a:gd name="connsiteY7" fmla="*/ 1041176 h 2654282"/>
                    <a:gd name="connsiteX8" fmla="*/ 1803605 w 3217557"/>
                    <a:gd name="connsiteY8" fmla="*/ 851360 h 2654282"/>
                    <a:gd name="connsiteX9" fmla="*/ 1993421 w 3217557"/>
                    <a:gd name="connsiteY9" fmla="*/ 661544 h 2654282"/>
                    <a:gd name="connsiteX10" fmla="*/ 2602591 w 3217557"/>
                    <a:gd name="connsiteY10" fmla="*/ 661544 h 2654282"/>
                    <a:gd name="connsiteX11" fmla="*/ 2792407 w 3217557"/>
                    <a:gd name="connsiteY11" fmla="*/ 851360 h 2654282"/>
                    <a:gd name="connsiteX12" fmla="*/ 2602591 w 3217557"/>
                    <a:gd name="connsiteY12" fmla="*/ 1041176 h 2654282"/>
                    <a:gd name="connsiteX13" fmla="*/ 2412775 w 3217557"/>
                    <a:gd name="connsiteY13" fmla="*/ 851360 h 2654282"/>
                    <a:gd name="connsiteX14" fmla="*/ 2602591 w 3217557"/>
                    <a:gd name="connsiteY14" fmla="*/ 661544 h 2654282"/>
                    <a:gd name="connsiteX15" fmla="*/ 677114 w 3217557"/>
                    <a:gd name="connsiteY15" fmla="*/ 569491 h 2654282"/>
                    <a:gd name="connsiteX16" fmla="*/ 330916 w 3217557"/>
                    <a:gd name="connsiteY16" fmla="*/ 569491 h 2654282"/>
                    <a:gd name="connsiteX17" fmla="*/ 0 w 3217557"/>
                    <a:gd name="connsiteY17" fmla="*/ 900407 h 2654282"/>
                    <a:gd name="connsiteX18" fmla="*/ 0 w 3217557"/>
                    <a:gd name="connsiteY18" fmla="*/ 1952009 h 2654282"/>
                    <a:gd name="connsiteX19" fmla="*/ 330916 w 3217557"/>
                    <a:gd name="connsiteY19" fmla="*/ 2282925 h 2654282"/>
                    <a:gd name="connsiteX20" fmla="*/ 711670 w 3217557"/>
                    <a:gd name="connsiteY20" fmla="*/ 2282925 h 2654282"/>
                    <a:gd name="connsiteX21" fmla="*/ 275077 w 3217557"/>
                    <a:gd name="connsiteY21" fmla="*/ 2654282 h 2654282"/>
                    <a:gd name="connsiteX22" fmla="*/ 1294529 w 3217557"/>
                    <a:gd name="connsiteY22" fmla="*/ 2282925 h 2654282"/>
                    <a:gd name="connsiteX23" fmla="*/ 2117356 w 3217557"/>
                    <a:gd name="connsiteY23" fmla="*/ 2282925 h 2654282"/>
                    <a:gd name="connsiteX24" fmla="*/ 2418395 w 3217557"/>
                    <a:gd name="connsiteY24" fmla="*/ 2087951 h 2654282"/>
                    <a:gd name="connsiteX25" fmla="*/ 1830857 w 3217557"/>
                    <a:gd name="connsiteY25" fmla="*/ 1799347 h 2654282"/>
                    <a:gd name="connsiteX26" fmla="*/ 1008030 w 3217557"/>
                    <a:gd name="connsiteY26" fmla="*/ 1799347 h 2654282"/>
                    <a:gd name="connsiteX27" fmla="*/ 677114 w 3217557"/>
                    <a:gd name="connsiteY27" fmla="*/ 1468431 h 2654282"/>
                    <a:gd name="connsiteX28" fmla="*/ 677114 w 3217557"/>
                    <a:gd name="connsiteY28" fmla="*/ 569491 h 2654282"/>
                    <a:gd name="connsiteX29" fmla="*/ 2886641 w 3217557"/>
                    <a:gd name="connsiteY29" fmla="*/ 0 h 2654282"/>
                    <a:gd name="connsiteX30" fmla="*/ 1100201 w 3217557"/>
                    <a:gd name="connsiteY30" fmla="*/ 0 h 2654282"/>
                    <a:gd name="connsiteX31" fmla="*/ 769285 w 3217557"/>
                    <a:gd name="connsiteY31" fmla="*/ 330916 h 2654282"/>
                    <a:gd name="connsiteX32" fmla="*/ 769285 w 3217557"/>
                    <a:gd name="connsiteY32" fmla="*/ 1382518 h 2654282"/>
                    <a:gd name="connsiteX33" fmla="*/ 1100201 w 3217557"/>
                    <a:gd name="connsiteY33" fmla="*/ 1713434 h 2654282"/>
                    <a:gd name="connsiteX34" fmla="*/ 1923028 w 3217557"/>
                    <a:gd name="connsiteY34" fmla="*/ 1713434 h 2654282"/>
                    <a:gd name="connsiteX35" fmla="*/ 3078958 w 3217557"/>
                    <a:gd name="connsiteY35" fmla="*/ 2077967 h 2654282"/>
                    <a:gd name="connsiteX36" fmla="*/ 2505887 w 3217557"/>
                    <a:gd name="connsiteY36" fmla="*/ 1713434 h 2654282"/>
                    <a:gd name="connsiteX37" fmla="*/ 2886641 w 3217557"/>
                    <a:gd name="connsiteY37" fmla="*/ 1713434 h 2654282"/>
                    <a:gd name="connsiteX38" fmla="*/ 3217557 w 3217557"/>
                    <a:gd name="connsiteY38" fmla="*/ 1382518 h 2654282"/>
                    <a:gd name="connsiteX39" fmla="*/ 3217557 w 3217557"/>
                    <a:gd name="connsiteY39" fmla="*/ 330916 h 2654282"/>
                    <a:gd name="connsiteX40" fmla="*/ 2886641 w 3217557"/>
                    <a:gd name="connsiteY40" fmla="*/ 0 h 2654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217557" h="2654282">
                      <a:moveTo>
                        <a:pt x="1384251" y="661544"/>
                      </a:moveTo>
                      <a:cubicBezTo>
                        <a:pt x="1489083" y="661544"/>
                        <a:pt x="1574067" y="746528"/>
                        <a:pt x="1574067" y="851360"/>
                      </a:cubicBezTo>
                      <a:cubicBezTo>
                        <a:pt x="1574067" y="956192"/>
                        <a:pt x="1489083" y="1041176"/>
                        <a:pt x="1384251" y="1041176"/>
                      </a:cubicBezTo>
                      <a:cubicBezTo>
                        <a:pt x="1279419" y="1041176"/>
                        <a:pt x="1194435" y="956192"/>
                        <a:pt x="1194435" y="851360"/>
                      </a:cubicBezTo>
                      <a:cubicBezTo>
                        <a:pt x="1194435" y="746528"/>
                        <a:pt x="1279419" y="661544"/>
                        <a:pt x="1384251" y="661544"/>
                      </a:cubicBezTo>
                      <a:close/>
                      <a:moveTo>
                        <a:pt x="1993421" y="661544"/>
                      </a:moveTo>
                      <a:cubicBezTo>
                        <a:pt x="2098253" y="661544"/>
                        <a:pt x="2183237" y="746528"/>
                        <a:pt x="2183237" y="851360"/>
                      </a:cubicBezTo>
                      <a:cubicBezTo>
                        <a:pt x="2183237" y="956192"/>
                        <a:pt x="2098253" y="1041176"/>
                        <a:pt x="1993421" y="1041176"/>
                      </a:cubicBezTo>
                      <a:cubicBezTo>
                        <a:pt x="1888589" y="1041176"/>
                        <a:pt x="1803605" y="956192"/>
                        <a:pt x="1803605" y="851360"/>
                      </a:cubicBezTo>
                      <a:cubicBezTo>
                        <a:pt x="1803605" y="746528"/>
                        <a:pt x="1888589" y="661544"/>
                        <a:pt x="1993421" y="661544"/>
                      </a:cubicBezTo>
                      <a:close/>
                      <a:moveTo>
                        <a:pt x="2602591" y="661544"/>
                      </a:moveTo>
                      <a:cubicBezTo>
                        <a:pt x="2707423" y="661544"/>
                        <a:pt x="2792407" y="746528"/>
                        <a:pt x="2792407" y="851360"/>
                      </a:cubicBezTo>
                      <a:cubicBezTo>
                        <a:pt x="2792407" y="956192"/>
                        <a:pt x="2707423" y="1041176"/>
                        <a:pt x="2602591" y="1041176"/>
                      </a:cubicBezTo>
                      <a:cubicBezTo>
                        <a:pt x="2497759" y="1041176"/>
                        <a:pt x="2412775" y="956192"/>
                        <a:pt x="2412775" y="851360"/>
                      </a:cubicBezTo>
                      <a:cubicBezTo>
                        <a:pt x="2412775" y="746528"/>
                        <a:pt x="2497759" y="661544"/>
                        <a:pt x="2602591" y="661544"/>
                      </a:cubicBezTo>
                      <a:close/>
                      <a:moveTo>
                        <a:pt x="677114" y="569491"/>
                      </a:moveTo>
                      <a:lnTo>
                        <a:pt x="330916" y="569491"/>
                      </a:lnTo>
                      <a:cubicBezTo>
                        <a:pt x="148156" y="569491"/>
                        <a:pt x="0" y="717647"/>
                        <a:pt x="0" y="900407"/>
                      </a:cubicBezTo>
                      <a:lnTo>
                        <a:pt x="0" y="1952009"/>
                      </a:lnTo>
                      <a:cubicBezTo>
                        <a:pt x="0" y="2134769"/>
                        <a:pt x="148156" y="2282925"/>
                        <a:pt x="330916" y="2282925"/>
                      </a:cubicBezTo>
                      <a:lnTo>
                        <a:pt x="711670" y="2282925"/>
                      </a:lnTo>
                      <a:cubicBezTo>
                        <a:pt x="639726" y="2394386"/>
                        <a:pt x="647101" y="2475544"/>
                        <a:pt x="275077" y="2654282"/>
                      </a:cubicBezTo>
                      <a:cubicBezTo>
                        <a:pt x="900998" y="2583693"/>
                        <a:pt x="998412" y="2552618"/>
                        <a:pt x="1294529" y="2282925"/>
                      </a:cubicBezTo>
                      <a:lnTo>
                        <a:pt x="2117356" y="2282925"/>
                      </a:lnTo>
                      <a:cubicBezTo>
                        <a:pt x="2251554" y="2282925"/>
                        <a:pt x="2367095" y="2203043"/>
                        <a:pt x="2418395" y="2087951"/>
                      </a:cubicBezTo>
                      <a:cubicBezTo>
                        <a:pt x="2205538" y="2022975"/>
                        <a:pt x="2032941" y="1932583"/>
                        <a:pt x="1830857" y="1799347"/>
                      </a:cubicBezTo>
                      <a:lnTo>
                        <a:pt x="1008030" y="1799347"/>
                      </a:lnTo>
                      <a:cubicBezTo>
                        <a:pt x="825270" y="1799347"/>
                        <a:pt x="677114" y="1651191"/>
                        <a:pt x="677114" y="1468431"/>
                      </a:cubicBezTo>
                      <a:lnTo>
                        <a:pt x="677114" y="569491"/>
                      </a:lnTo>
                      <a:close/>
                      <a:moveTo>
                        <a:pt x="2886641" y="0"/>
                      </a:moveTo>
                      <a:lnTo>
                        <a:pt x="1100201" y="0"/>
                      </a:lnTo>
                      <a:cubicBezTo>
                        <a:pt x="917441" y="0"/>
                        <a:pt x="769285" y="148156"/>
                        <a:pt x="769285" y="330916"/>
                      </a:cubicBezTo>
                      <a:lnTo>
                        <a:pt x="769285" y="1382518"/>
                      </a:lnTo>
                      <a:cubicBezTo>
                        <a:pt x="769285" y="1565278"/>
                        <a:pt x="917441" y="1713434"/>
                        <a:pt x="1100201" y="1713434"/>
                      </a:cubicBezTo>
                      <a:lnTo>
                        <a:pt x="1923028" y="1713434"/>
                      </a:lnTo>
                      <a:cubicBezTo>
                        <a:pt x="2301032" y="1962656"/>
                        <a:pt x="2453037" y="2007378"/>
                        <a:pt x="3078958" y="2077967"/>
                      </a:cubicBezTo>
                      <a:cubicBezTo>
                        <a:pt x="2713759" y="1878758"/>
                        <a:pt x="2673367" y="1899957"/>
                        <a:pt x="2505887" y="1713434"/>
                      </a:cubicBezTo>
                      <a:lnTo>
                        <a:pt x="2886641" y="1713434"/>
                      </a:lnTo>
                      <a:cubicBezTo>
                        <a:pt x="3069401" y="1713434"/>
                        <a:pt x="3217557" y="1565278"/>
                        <a:pt x="3217557" y="1382518"/>
                      </a:cubicBezTo>
                      <a:lnTo>
                        <a:pt x="3217557" y="330916"/>
                      </a:lnTo>
                      <a:cubicBezTo>
                        <a:pt x="3217557" y="148156"/>
                        <a:pt x="3069401" y="0"/>
                        <a:pt x="288664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pc="-150" dirty="0">
                    <a:latin typeface="배달의민족 한나체 Air" panose="020B0600000101010101" pitchFamily="50" charset="-127"/>
                  </a:endParaRPr>
                </a:p>
              </p:txBody>
            </p:sp>
          </p:grpSp>
        </p:grpSp>
        <p:grpSp>
          <p:nvGrpSpPr>
            <p:cNvPr id="14" name="그룹 13"/>
            <p:cNvGrpSpPr/>
            <p:nvPr/>
          </p:nvGrpSpPr>
          <p:grpSpPr>
            <a:xfrm>
              <a:off x="2142290" y="2290517"/>
              <a:ext cx="2823162" cy="950042"/>
              <a:chOff x="1961315" y="2232124"/>
              <a:chExt cx="2823162" cy="950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3BF0162-0665-430F-A075-7DBFBEAAD45A}"/>
                  </a:ext>
                </a:extLst>
              </p:cNvPr>
              <p:cNvSpPr/>
              <p:nvPr/>
            </p:nvSpPr>
            <p:spPr>
              <a:xfrm>
                <a:off x="3992389" y="2232124"/>
                <a:ext cx="792088" cy="7920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spc="-150" dirty="0">
                  <a:latin typeface="배달의민족 한나체 Air" panose="020B0600000101010101" pitchFamily="50" charset="-127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266D72-89E5-40B0-8592-B29A1C53DE9A}"/>
                  </a:ext>
                </a:extLst>
              </p:cNvPr>
              <p:cNvGrpSpPr/>
              <p:nvPr/>
            </p:nvGrpSpPr>
            <p:grpSpPr>
              <a:xfrm>
                <a:off x="1961315" y="2258836"/>
                <a:ext cx="2192143" cy="923330"/>
                <a:chOff x="1298372" y="4307149"/>
                <a:chExt cx="3567408" cy="92333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DEE698E-3B31-42CC-BCA8-4BE773673440}"/>
                    </a:ext>
                  </a:extLst>
                </p:cNvPr>
                <p:cNvSpPr txBox="1"/>
                <p:nvPr/>
              </p:nvSpPr>
              <p:spPr>
                <a:xfrm>
                  <a:off x="1794209" y="4560313"/>
                  <a:ext cx="30715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altLang="ko-KR" sz="12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96F7AA4-546A-4F89-87EB-75A03EE85B6E}"/>
                    </a:ext>
                  </a:extLst>
                </p:cNvPr>
                <p:cNvSpPr txBox="1"/>
                <p:nvPr/>
              </p:nvSpPr>
              <p:spPr>
                <a:xfrm>
                  <a:off x="1298372" y="4307149"/>
                  <a:ext cx="303363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b="1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신조어를 이해하고</a:t>
                  </a:r>
                  <a:endParaRPr lang="en-US" altLang="ko-KR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itchFamily="34" charset="0"/>
                  </a:endParaRPr>
                </a:p>
                <a:p>
                  <a:pPr algn="r"/>
                  <a:r>
                    <a:rPr lang="ko-KR" altLang="en-US" b="1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일반적 단어 또는 표현</a:t>
                  </a:r>
                </a:p>
                <a:p>
                  <a:pPr algn="r"/>
                  <a:r>
                    <a:rPr lang="ko-KR" altLang="en-US" b="1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  <a:cs typeface="Arial" pitchFamily="34" charset="0"/>
                    </a:rPr>
                    <a:t>대체 및 번역 기능</a:t>
                  </a:r>
                </a:p>
              </p:txBody>
            </p:sp>
          </p:grp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CDE2A8AE-DA02-EF6E-BCD6-559C5487D731}"/>
                  </a:ext>
                </a:extLst>
              </p:cNvPr>
              <p:cNvSpPr/>
              <p:nvPr/>
            </p:nvSpPr>
            <p:spPr>
              <a:xfrm rot="18900000">
                <a:off x="4284433" y="2396884"/>
                <a:ext cx="208001" cy="462568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spc="-150" dirty="0">
                  <a:latin typeface="배달의민족 한나체 Air" panose="020B0600000101010101" pitchFamily="50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768D6E-B764-9339-FA7C-F3931405E23C}"/>
              </a:ext>
            </a:extLst>
          </p:cNvPr>
          <p:cNvSpPr/>
          <p:nvPr/>
        </p:nvSpPr>
        <p:spPr>
          <a:xfrm>
            <a:off x="309402" y="324091"/>
            <a:ext cx="11573197" cy="6209818"/>
          </a:xfrm>
          <a:prstGeom prst="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배달의민족 한나체 Air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12389" y="473376"/>
            <a:ext cx="2567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23921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04396C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2704</Words>
  <Application>Microsoft Office PowerPoint</Application>
  <PresentationFormat>와이드스크린</PresentationFormat>
  <Paragraphs>559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Arial Unicode MS</vt:lpstr>
      <vt:lpstr>HY견고딕</vt:lpstr>
      <vt:lpstr>Söhne</vt:lpstr>
      <vt:lpstr>나눔바른고딕</vt:lpstr>
      <vt:lpstr>Malgun Gothic</vt:lpstr>
      <vt:lpstr>Malgun Gothic</vt:lpstr>
      <vt:lpstr>배달의민족 한나체 Air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Windows 사용자</cp:lastModifiedBy>
  <cp:revision>965</cp:revision>
  <dcterms:created xsi:type="dcterms:W3CDTF">2019-01-14T06:35:35Z</dcterms:created>
  <dcterms:modified xsi:type="dcterms:W3CDTF">2023-08-10T04:22:23Z</dcterms:modified>
</cp:coreProperties>
</file>